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6" r:id="rId2"/>
    <p:sldMasterId id="2147483777" r:id="rId3"/>
    <p:sldMasterId id="2147483691" r:id="rId4"/>
    <p:sldMasterId id="2147483780" r:id="rId5"/>
  </p:sldMasterIdLst>
  <p:notesMasterIdLst>
    <p:notesMasterId r:id="rId82"/>
  </p:notesMasterIdLst>
  <p:handoutMasterIdLst>
    <p:handoutMasterId r:id="rId83"/>
  </p:handoutMasterIdLst>
  <p:sldIdLst>
    <p:sldId id="256" r:id="rId6"/>
    <p:sldId id="259" r:id="rId7"/>
    <p:sldId id="260" r:id="rId8"/>
    <p:sldId id="1740" r:id="rId9"/>
    <p:sldId id="261" r:id="rId10"/>
    <p:sldId id="1741" r:id="rId11"/>
    <p:sldId id="275" r:id="rId12"/>
    <p:sldId id="266" r:id="rId13"/>
    <p:sldId id="1617" r:id="rId14"/>
    <p:sldId id="1618" r:id="rId15"/>
    <p:sldId id="276" r:id="rId16"/>
    <p:sldId id="277" r:id="rId17"/>
    <p:sldId id="278" r:id="rId18"/>
    <p:sldId id="279" r:id="rId19"/>
    <p:sldId id="1742" r:id="rId20"/>
    <p:sldId id="1773" r:id="rId21"/>
    <p:sldId id="1745" r:id="rId22"/>
    <p:sldId id="1746" r:id="rId23"/>
    <p:sldId id="1774" r:id="rId24"/>
    <p:sldId id="1775" r:id="rId25"/>
    <p:sldId id="1747" r:id="rId26"/>
    <p:sldId id="1748" r:id="rId27"/>
    <p:sldId id="1776" r:id="rId28"/>
    <p:sldId id="1777" r:id="rId29"/>
    <p:sldId id="1749" r:id="rId30"/>
    <p:sldId id="1750" r:id="rId31"/>
    <p:sldId id="263" r:id="rId32"/>
    <p:sldId id="264" r:id="rId33"/>
    <p:sldId id="282" r:id="rId34"/>
    <p:sldId id="265" r:id="rId35"/>
    <p:sldId id="267" r:id="rId36"/>
    <p:sldId id="280" r:id="rId37"/>
    <p:sldId id="281" r:id="rId38"/>
    <p:sldId id="1577" r:id="rId39"/>
    <p:sldId id="1594" r:id="rId40"/>
    <p:sldId id="1668" r:id="rId41"/>
    <p:sldId id="1579" r:id="rId42"/>
    <p:sldId id="1542" r:id="rId43"/>
    <p:sldId id="1543" r:id="rId44"/>
    <p:sldId id="1753" r:id="rId45"/>
    <p:sldId id="1754" r:id="rId46"/>
    <p:sldId id="1755" r:id="rId47"/>
    <p:sldId id="1756" r:id="rId48"/>
    <p:sldId id="1757" r:id="rId49"/>
    <p:sldId id="1758" r:id="rId50"/>
    <p:sldId id="1759" r:id="rId51"/>
    <p:sldId id="1760" r:id="rId52"/>
    <p:sldId id="1761" r:id="rId53"/>
    <p:sldId id="1762" r:id="rId54"/>
    <p:sldId id="1763" r:id="rId55"/>
    <p:sldId id="1764" r:id="rId56"/>
    <p:sldId id="1690" r:id="rId57"/>
    <p:sldId id="1778" r:id="rId58"/>
    <p:sldId id="269" r:id="rId59"/>
    <p:sldId id="1614" r:id="rId60"/>
    <p:sldId id="1611" r:id="rId61"/>
    <p:sldId id="1612" r:id="rId62"/>
    <p:sldId id="1613" r:id="rId63"/>
    <p:sldId id="1644" r:id="rId64"/>
    <p:sldId id="1769" r:id="rId65"/>
    <p:sldId id="1780" r:id="rId66"/>
    <p:sldId id="1779" r:id="rId67"/>
    <p:sldId id="1782" r:id="rId68"/>
    <p:sldId id="1783" r:id="rId69"/>
    <p:sldId id="1784" r:id="rId70"/>
    <p:sldId id="1785" r:id="rId71"/>
    <p:sldId id="1786" r:id="rId72"/>
    <p:sldId id="1792" r:id="rId73"/>
    <p:sldId id="330" r:id="rId74"/>
    <p:sldId id="1793" r:id="rId75"/>
    <p:sldId id="1781" r:id="rId76"/>
    <p:sldId id="1788" r:id="rId77"/>
    <p:sldId id="1789" r:id="rId78"/>
    <p:sldId id="1790" r:id="rId79"/>
    <p:sldId id="1791" r:id="rId80"/>
    <p:sldId id="1787" r:id="rId81"/>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5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65" autoAdjust="0"/>
    <p:restoredTop sz="95380" autoAdjust="0"/>
  </p:normalViewPr>
  <p:slideViewPr>
    <p:cSldViewPr snapToGrid="0">
      <p:cViewPr varScale="1">
        <p:scale>
          <a:sx n="68" d="100"/>
          <a:sy n="68" d="100"/>
        </p:scale>
        <p:origin x="78" y="150"/>
      </p:cViewPr>
      <p:guideLst/>
    </p:cSldViewPr>
  </p:slideViewPr>
  <p:notesTextViewPr>
    <p:cViewPr>
      <p:scale>
        <a:sx n="3" d="2"/>
        <a:sy n="3" d="2"/>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notesMaster" Target="notesMasters/notesMaster1.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smnas2\UEEAP\Consejo%20Directivo\Informaci&#243;n%20enviada%20por%20DGF\2021\2021.06\Adeudos%20EPPs\Semaforo%20EPP%202021%20ju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47FE-4024-9284-1AB0588347D7}"/>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47FE-4024-9284-1AB0588347D7}"/>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47FE-4024-9284-1AB0588347D7}"/>
              </c:ext>
            </c:extLst>
          </c:dPt>
          <c:dLbls>
            <c:dLbl>
              <c:idx val="0"/>
              <c:layout>
                <c:manualLayout>
                  <c:x val="-0.17578473821176899"/>
                  <c:y val="-0.21678190943559492"/>
                </c:manualLayout>
              </c:layout>
              <c:tx>
                <c:rich>
                  <a:bodyPr/>
                  <a:lstStyle/>
                  <a:p>
                    <a:fld id="{45D89AB3-972B-4A51-AB33-D12A7A2A20EB}" type="CATEGORYNAME">
                      <a:rPr lang="es-MX"/>
                      <a:pPr/>
                      <a:t>[NOMBRE DE CATEGORÍA]</a:t>
                    </a:fld>
                    <a:r>
                      <a:rPr lang="es-MX" dirty="0"/>
                      <a:t> </a:t>
                    </a:r>
                  </a:p>
                  <a:p>
                    <a:fld id="{1515FE34-C6A9-4A7A-A8C0-79E3920ED0A3}" type="PERCENTAGE">
                      <a:rPr lang="es-MX"/>
                      <a:pPr/>
                      <a:t>[PORCENTAJE]</a:t>
                    </a:fld>
                    <a:endParaRPr lang="es-MX"/>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7FE-4024-9284-1AB0588347D7}"/>
                </c:ext>
              </c:extLst>
            </c:dLbl>
            <c:dLbl>
              <c:idx val="1"/>
              <c:layout>
                <c:manualLayout>
                  <c:x val="-2.6372329354624829E-2"/>
                  <c:y val="0.10746651905857746"/>
                </c:manualLayout>
              </c:layout>
              <c:tx>
                <c:rich>
                  <a:bodyPr/>
                  <a:lstStyle/>
                  <a:p>
                    <a:fld id="{2B5F74A4-DDAC-4488-82E8-20FB899D62F7}" type="CATEGORYNAME">
                      <a:rPr lang="en-US"/>
                      <a:pPr/>
                      <a:t>[NOMBRE DE CATEGORÍA]</a:t>
                    </a:fld>
                    <a:endParaRPr lang="en-US" dirty="0"/>
                  </a:p>
                  <a:p>
                    <a:r>
                      <a:rPr lang="en-US" dirty="0"/>
                      <a:t> </a:t>
                    </a:r>
                    <a:fld id="{D2837D27-D304-4ACE-96F4-32AC1C9CB848}" type="PERCENTAGE">
                      <a:rPr lang="en-US"/>
                      <a:pPr/>
                      <a:t>[PORCENTAJE]</a:t>
                    </a:fld>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manualLayout>
                      <c:w val="0.31033405531196306"/>
                      <c:h val="0.25429681921516711"/>
                    </c:manualLayout>
                  </c15:layout>
                  <c15:dlblFieldTable/>
                  <c15:showDataLabelsRange val="0"/>
                </c:ext>
                <c:ext xmlns:c16="http://schemas.microsoft.com/office/drawing/2014/chart" uri="{C3380CC4-5D6E-409C-BE32-E72D297353CC}">
                  <c16:uniqueId val="{00000003-47FE-4024-9284-1AB0588347D7}"/>
                </c:ext>
              </c:extLst>
            </c:dLbl>
            <c:dLbl>
              <c:idx val="2"/>
              <c:layout>
                <c:manualLayout>
                  <c:x val="-4.015745093912361E-2"/>
                  <c:y val="3.9289013073172769E-3"/>
                </c:manualLayout>
              </c:layout>
              <c:tx>
                <c:rich>
                  <a:bodyPr/>
                  <a:lstStyle/>
                  <a:p>
                    <a:fld id="{8B9EFB19-50AD-403E-BB3B-A3E0BD2C2411}" type="CATEGORYNAME">
                      <a:rPr lang="es-MX"/>
                      <a:pPr/>
                      <a:t>[NOMBRE DE CATEGORÍA]</a:t>
                    </a:fld>
                    <a:r>
                      <a:rPr lang="es-MX" dirty="0"/>
                      <a:t> </a:t>
                    </a:r>
                    <a:fld id="{412B6B2D-A8F7-4595-BB86-24DEB71E65DE}" type="PERCENTAGE">
                      <a:rPr lang="es-MX"/>
                      <a:pPr/>
                      <a:t>[PORCENTAJE]</a:t>
                    </a:fld>
                    <a:endParaRPr lang="es-MX" dirty="0"/>
                  </a:p>
                </c:rich>
              </c:tx>
              <c:dLblPos val="bestFit"/>
              <c:showLegendKey val="0"/>
              <c:showVal val="1"/>
              <c:showCatName val="1"/>
              <c:showSerName val="0"/>
              <c:showPercent val="1"/>
              <c:showBubbleSize val="0"/>
              <c:extLst>
                <c:ext xmlns:c15="http://schemas.microsoft.com/office/drawing/2012/chart" uri="{CE6537A1-D6FC-4f65-9D91-7224C49458BB}">
                  <c15:layout>
                    <c:manualLayout>
                      <c:w val="0.32266334795826929"/>
                      <c:h val="0.14604711579858926"/>
                    </c:manualLayout>
                  </c15:layout>
                  <c15:dlblFieldTable/>
                  <c15:showDataLabelsRange val="0"/>
                </c:ext>
                <c:ext xmlns:c16="http://schemas.microsoft.com/office/drawing/2014/chart" uri="{C3380CC4-5D6E-409C-BE32-E72D297353CC}">
                  <c16:uniqueId val="{00000005-47FE-4024-9284-1AB0588347D7}"/>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0.7583333333333333</c:v>
                </c:pt>
                <c:pt idx="1">
                  <c:v>0.13333333333333333</c:v>
                </c:pt>
                <c:pt idx="2">
                  <c:v>0.10833333333333334</c:v>
                </c:pt>
              </c:numCache>
            </c:numRef>
          </c:val>
          <c:extLst>
            <c:ext xmlns:c16="http://schemas.microsoft.com/office/drawing/2014/chart" uri="{C3380CC4-5D6E-409C-BE32-E72D297353CC}">
              <c16:uniqueId val="{00000006-47FE-4024-9284-1AB0588347D7}"/>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47FE-4024-9284-1AB0588347D7}"/>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47FE-4024-9284-1AB0588347D7}"/>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47FE-4024-9284-1AB0588347D7}"/>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91</c:v>
                      </c:pt>
                      <c:pt idx="1">
                        <c:v>16</c:v>
                      </c:pt>
                      <c:pt idx="2">
                        <c:v>13</c:v>
                      </c:pt>
                    </c:numCache>
                  </c:numRef>
                </c:val>
                <c:extLst>
                  <c:ext xmlns:c16="http://schemas.microsoft.com/office/drawing/2014/chart" uri="{C3380CC4-5D6E-409C-BE32-E72D297353CC}">
                    <c16:uniqueId val="{0000000D-47FE-4024-9284-1AB0588347D7}"/>
                  </c:ext>
                </c:extLst>
              </c15:ser>
            </c15:filteredPieSeries>
          </c:ext>
        </c:extLst>
      </c:pieChart>
      <c:spPr>
        <a:noFill/>
        <a:ln>
          <a:noFill/>
        </a:ln>
        <a:effectLst/>
      </c:spPr>
    </c:plotArea>
    <c:plotVisOnly val="1"/>
    <c:dispBlanksAs val="gap"/>
    <c:showDLblsOverMax val="0"/>
  </c:chart>
  <c:spPr>
    <a:noFill/>
    <a:ln>
      <a:noFill/>
    </a:ln>
    <a:effectLst/>
  </c:spPr>
  <c:txPr>
    <a:bodyPr/>
    <a:lstStyle/>
    <a:p>
      <a:pPr>
        <a:defRPr sz="1100"/>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AE0D9159-C117-4A89-A01A-21C175ED86CA}" type="datetimeFigureOut">
              <a:rPr lang="es-MX" smtClean="0"/>
              <a:t>28/10/2021</a:t>
            </a:fld>
            <a:endParaRPr lang="es-MX" dirty="0"/>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3F5FF373-52F9-49D8-8D65-602C4259F844}" type="slidenum">
              <a:rPr lang="es-MX" smtClean="0"/>
              <a:t>‹Nº›</a:t>
            </a:fld>
            <a:endParaRPr lang="es-MX" dirty="0"/>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p:cNvSpPr>
            <a:spLocks noGrp="1"/>
          </p:cNvSpPr>
          <p:nvPr>
            <p:ph type="dt" idx="1"/>
          </p:nvPr>
        </p:nvSpPr>
        <p:spPr>
          <a:xfrm>
            <a:off x="3978133" y="1"/>
            <a:ext cx="3043343" cy="467072"/>
          </a:xfrm>
          <a:prstGeom prst="rect">
            <a:avLst/>
          </a:prstGeom>
        </p:spPr>
        <p:txBody>
          <a:bodyPr vert="horz" lIns="93315" tIns="46657" rIns="93315" bIns="46657" rtlCol="0"/>
          <a:lstStyle>
            <a:lvl1pPr algn="r">
              <a:defRPr sz="1200"/>
            </a:lvl1pPr>
          </a:lstStyle>
          <a:p>
            <a:fld id="{E5D6F34C-2B1F-4DF3-845F-04C29BD8D4FC}" type="datetimeFigureOut">
              <a:rPr lang="es-MX" smtClean="0"/>
              <a:t>28/10/2021</a:t>
            </a:fld>
            <a:endParaRPr lang="es-MX" dirty="0"/>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5" tIns="46657" rIns="93315" bIns="46657" rtlCol="0" anchor="ctr"/>
          <a:lstStyle/>
          <a:p>
            <a:endParaRPr lang="es-MX" dirty="0"/>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15" tIns="46657" rIns="93315" bIns="46657"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8133" y="8842031"/>
            <a:ext cx="3043343" cy="467071"/>
          </a:xfrm>
          <a:prstGeom prst="rect">
            <a:avLst/>
          </a:prstGeom>
        </p:spPr>
        <p:txBody>
          <a:bodyPr vert="horz" lIns="93315" tIns="46657" rIns="93315" bIns="46657" rtlCol="0" anchor="b"/>
          <a:lstStyle>
            <a:lvl1pPr algn="r">
              <a:defRPr sz="1200"/>
            </a:lvl1pPr>
          </a:lstStyle>
          <a:p>
            <a:fld id="{A21F3BAE-0545-4907-B455-32E1A60745E4}" type="slidenum">
              <a:rPr lang="es-MX" smtClean="0"/>
              <a:t>‹Nº›</a:t>
            </a:fld>
            <a:endParaRPr lang="es-MX" dirty="0"/>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67:notes"/>
          <p:cNvSpPr txBox="1">
            <a:spLocks noGrp="1"/>
          </p:cNvSpPr>
          <p:nvPr>
            <p:ph type="body" idx="1"/>
          </p:nvPr>
        </p:nvSpPr>
        <p:spPr>
          <a:xfrm>
            <a:off x="702310" y="4480004"/>
            <a:ext cx="5618480" cy="3665458"/>
          </a:xfrm>
          <a:prstGeom prst="rect">
            <a:avLst/>
          </a:prstGeom>
        </p:spPr>
        <p:txBody>
          <a:bodyPr spcFirstLastPara="1" wrap="square" lIns="93300" tIns="46650" rIns="93300" bIns="46650" anchor="t" anchorCtr="0">
            <a:noAutofit/>
          </a:bodyPr>
          <a:lstStyle/>
          <a:p>
            <a:pPr marL="0" lvl="0" indent="0" algn="l" rtl="0">
              <a:spcBef>
                <a:spcPts val="0"/>
              </a:spcBef>
              <a:spcAft>
                <a:spcPts val="0"/>
              </a:spcAft>
              <a:buNone/>
            </a:pPr>
            <a:endParaRPr dirty="0"/>
          </a:p>
        </p:txBody>
      </p:sp>
      <p:sp>
        <p:nvSpPr>
          <p:cNvPr id="771" name="Google Shape;771;p67:notes"/>
          <p:cNvSpPr>
            <a:spLocks noGrp="1" noRot="1" noChangeAspect="1"/>
          </p:cNvSpPr>
          <p:nvPr>
            <p:ph type="sldImg" idx="2"/>
          </p:nvPr>
        </p:nvSpPr>
        <p:spPr>
          <a:xfrm>
            <a:off x="1417638" y="1163638"/>
            <a:ext cx="4187825" cy="31416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8369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67:notes"/>
          <p:cNvSpPr txBox="1">
            <a:spLocks noGrp="1"/>
          </p:cNvSpPr>
          <p:nvPr>
            <p:ph type="body" idx="1"/>
          </p:nvPr>
        </p:nvSpPr>
        <p:spPr>
          <a:xfrm>
            <a:off x="702310" y="4480004"/>
            <a:ext cx="5618480" cy="3665458"/>
          </a:xfrm>
          <a:prstGeom prst="rect">
            <a:avLst/>
          </a:prstGeom>
        </p:spPr>
        <p:txBody>
          <a:bodyPr spcFirstLastPara="1" wrap="square" lIns="93300" tIns="46650" rIns="93300" bIns="46650" anchor="t" anchorCtr="0">
            <a:noAutofit/>
          </a:bodyPr>
          <a:lstStyle/>
          <a:p>
            <a:pPr marL="0" lvl="0" indent="0" algn="l" rtl="0">
              <a:spcBef>
                <a:spcPts val="0"/>
              </a:spcBef>
              <a:spcAft>
                <a:spcPts val="0"/>
              </a:spcAft>
              <a:buNone/>
            </a:pPr>
            <a:endParaRPr dirty="0"/>
          </a:p>
        </p:txBody>
      </p:sp>
      <p:sp>
        <p:nvSpPr>
          <p:cNvPr id="771" name="Google Shape;771;p67:notes"/>
          <p:cNvSpPr>
            <a:spLocks noGrp="1" noRot="1" noChangeAspect="1"/>
          </p:cNvSpPr>
          <p:nvPr>
            <p:ph type="sldImg" idx="2"/>
          </p:nvPr>
        </p:nvSpPr>
        <p:spPr>
          <a:xfrm>
            <a:off x="1417638" y="1163638"/>
            <a:ext cx="4187825" cy="31416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553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dirty="0"/>
              <a:t>Sesión Ordinaria 08/2021 del 25 de Agosto de 2021</a:t>
            </a:r>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719908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0822B0F7-6944-47C7-84D9-70D03C3D4294}"/>
              </a:ext>
            </a:extLst>
          </p:cNvPr>
          <p:cNvSpPr>
            <a:spLocks noGrp="1"/>
          </p:cNvSpPr>
          <p:nvPr>
            <p:ph type="ftr" sz="quarter" idx="10"/>
          </p:nvPr>
        </p:nvSpPr>
        <p:spPr/>
        <p:txBody>
          <a:bodyPr/>
          <a:lstStyle>
            <a:lvl1pPr>
              <a:defRPr sz="900"/>
            </a:lvl1pPr>
          </a:lstStyle>
          <a:p>
            <a:r>
              <a:rPr lang="es-MX" dirty="0"/>
              <a:t>Sesión Ordinaria 07/2021 del 28 de Julio de 2021</a:t>
            </a:r>
          </a:p>
        </p:txBody>
      </p:sp>
      <p:sp>
        <p:nvSpPr>
          <p:cNvPr id="3" name="Marcador de número de diapositiva 2">
            <a:extLst>
              <a:ext uri="{FF2B5EF4-FFF2-40B4-BE49-F238E27FC236}">
                <a16:creationId xmlns:a16="http://schemas.microsoft.com/office/drawing/2014/main" id="{50E1A294-4925-43C5-836B-BDD5D5C99203}"/>
              </a:ext>
            </a:extLst>
          </p:cNvPr>
          <p:cNvSpPr>
            <a:spLocks noGrp="1"/>
          </p:cNvSpPr>
          <p:nvPr>
            <p:ph type="sldNum" sz="quarter" idx="11"/>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867586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01350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1707819" y="136525"/>
            <a:ext cx="6691902" cy="352573"/>
          </a:xfrm>
          <a:prstGeom prst="rect">
            <a:avLst/>
          </a:prstGeom>
        </p:spPr>
        <p:txBody>
          <a:bodyPr>
            <a:normAutofit/>
          </a:bodyPr>
          <a:lstStyle>
            <a:lvl1pPr marL="0" indent="0" algn="ctr">
              <a:buNone/>
              <a:defRPr sz="1900" b="1">
                <a:solidFill>
                  <a:schemeClr val="bg1"/>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4" name="Slide Number Placeholder 5"/>
          <p:cNvSpPr>
            <a:spLocks noGrp="1"/>
          </p:cNvSpPr>
          <p:nvPr>
            <p:ph type="sldNum" sz="quarter" idx="4"/>
          </p:nvPr>
        </p:nvSpPr>
        <p:spPr>
          <a:xfrm>
            <a:off x="7010400" y="6525666"/>
            <a:ext cx="2133600" cy="283237"/>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Text Placeholder 2">
            <a:extLst>
              <a:ext uri="{FF2B5EF4-FFF2-40B4-BE49-F238E27FC236}">
                <a16:creationId xmlns:a16="http://schemas.microsoft.com/office/drawing/2014/main" id="{3C24052D-61E2-489A-8618-293868A4A223}"/>
              </a:ext>
            </a:extLst>
          </p:cNvPr>
          <p:cNvSpPr>
            <a:spLocks noGrp="1"/>
          </p:cNvSpPr>
          <p:nvPr>
            <p:ph idx="1"/>
          </p:nvPr>
        </p:nvSpPr>
        <p:spPr>
          <a:xfrm>
            <a:off x="457200" y="1300719"/>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8" name="Marcador de pie de página 6">
            <a:extLst>
              <a:ext uri="{FF2B5EF4-FFF2-40B4-BE49-F238E27FC236}">
                <a16:creationId xmlns:a16="http://schemas.microsoft.com/office/drawing/2014/main" id="{D441758C-3A09-4D39-B823-195EAEE1E146}"/>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Tree>
    <p:extLst>
      <p:ext uri="{BB962C8B-B14F-4D97-AF65-F5344CB8AC3E}">
        <p14:creationId xmlns:p14="http://schemas.microsoft.com/office/powerpoint/2010/main" val="2162595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08/2021 del 25 de Agosto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1715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0822B0F7-6944-47C7-84D9-70D03C3D4294}"/>
              </a:ext>
            </a:extLst>
          </p:cNvPr>
          <p:cNvSpPr>
            <a:spLocks noGrp="1"/>
          </p:cNvSpPr>
          <p:nvPr>
            <p:ph type="ftr" sz="quarter" idx="10"/>
          </p:nvPr>
        </p:nvSpPr>
        <p:spPr/>
        <p:txBody>
          <a:bodyPr/>
          <a:lstStyle>
            <a:lvl1pPr>
              <a:defRPr sz="900"/>
            </a:lvl1pPr>
          </a:lstStyle>
          <a:p>
            <a:r>
              <a:rPr lang="es-MX" dirty="0"/>
              <a:t>Sesión Ordinaria 08/2021 del 25 de Agosto de 2021</a:t>
            </a:r>
          </a:p>
        </p:txBody>
      </p:sp>
      <p:sp>
        <p:nvSpPr>
          <p:cNvPr id="3" name="Marcador de número de diapositiva 2">
            <a:extLst>
              <a:ext uri="{FF2B5EF4-FFF2-40B4-BE49-F238E27FC236}">
                <a16:creationId xmlns:a16="http://schemas.microsoft.com/office/drawing/2014/main" id="{50E1A294-4925-43C5-836B-BDD5D5C99203}"/>
              </a:ext>
            </a:extLst>
          </p:cNvPr>
          <p:cNvSpPr>
            <a:spLocks noGrp="1"/>
          </p:cNvSpPr>
          <p:nvPr>
            <p:ph type="sldNum" sz="quarter" idx="11"/>
          </p:nvPr>
        </p:nvSpPr>
        <p:spPr/>
        <p:txBody>
          <a:body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862511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152626"/>
            <a:ext cx="5742296" cy="1470025"/>
          </a:xfrm>
        </p:spPr>
        <p:txBody>
          <a:bodyPr/>
          <a:lstStyle>
            <a:lvl1pPr>
              <a:defRPr sz="3200" b="1">
                <a:solidFill>
                  <a:schemeClr val="tx1">
                    <a:lumMod val="65000"/>
                    <a:lumOff val="35000"/>
                  </a:schemeClr>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a:prstGeom prst="rect">
            <a:avLst/>
          </a:prstGeom>
        </p:spPr>
        <p:txBody>
          <a:bodyPr>
            <a:normAutofit/>
          </a:bodyPr>
          <a:lstStyle>
            <a:lvl1pPr marL="0" indent="0" algn="ctr">
              <a:buNone/>
              <a:defRPr sz="20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dirty="0"/>
              <a:t>Sesión Ordinaria 08/2021 del 25 de Agosto de 2021</a:t>
            </a:r>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3009014" y="56891"/>
            <a:ext cx="5699051" cy="1143000"/>
          </a:xfrm>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457200" y="1583401"/>
            <a:ext cx="8229600" cy="4525963"/>
          </a:xfrm>
          <a:prstGeom prst="rect">
            <a:avLst/>
          </a:prstGeom>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11"/>
          </p:nvPr>
        </p:nvSpPr>
        <p:spPr/>
        <p:txBody>
          <a:bodyPr/>
          <a:lstStyle/>
          <a:p>
            <a:r>
              <a:rPr lang="es-MX" dirty="0"/>
              <a:t>Sesión Ordinaria 08/2021 del 25 de Agosto de 2021</a:t>
            </a:r>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5042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4" name="Footer Placeholder 3"/>
          <p:cNvSpPr>
            <a:spLocks noGrp="1"/>
          </p:cNvSpPr>
          <p:nvPr>
            <p:ph type="ftr" sz="quarter" idx="11"/>
          </p:nvPr>
        </p:nvSpPr>
        <p:spPr/>
        <p:txBody>
          <a:bodyPr/>
          <a:lstStyle/>
          <a:p>
            <a:r>
              <a:rPr lang="es-MX" dirty="0"/>
              <a:t>Sesión Ordinaria 08/2021 del 25 de Agosto de 2021</a:t>
            </a:r>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55760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7010400" y="64742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07/2021 del 28 de Julio de 2021</a:t>
            </a:r>
          </a:p>
        </p:txBody>
      </p:sp>
      <p:sp>
        <p:nvSpPr>
          <p:cNvPr id="6" name="Text Placeholder 2">
            <a:extLst>
              <a:ext uri="{FF2B5EF4-FFF2-40B4-BE49-F238E27FC236}">
                <a16:creationId xmlns:a16="http://schemas.microsoft.com/office/drawing/2014/main" id="{1A3DD3EB-1C09-4A74-9C02-2BF8BDCB210F}"/>
              </a:ext>
            </a:extLst>
          </p:cNvPr>
          <p:cNvSpPr>
            <a:spLocks noGrp="1"/>
          </p:cNvSpPr>
          <p:nvPr>
            <p:ph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314164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heme" Target="../theme/theme2.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21833" y="-17156"/>
            <a:ext cx="9143999" cy="6858000"/>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6" name="Slide Number Placeholder 5"/>
          <p:cNvSpPr>
            <a:spLocks noGrp="1"/>
          </p:cNvSpPr>
          <p:nvPr>
            <p:ph type="sldNum" sz="quarter" idx="4"/>
          </p:nvPr>
        </p:nvSpPr>
        <p:spPr>
          <a:xfrm>
            <a:off x="7032232" y="647571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A811B-EC15-4221-9CE3-1524AEBB1E2E}" type="slidenum">
              <a:rPr lang="es-MX" smtClean="0"/>
              <a:t>‹Nº›</a:t>
            </a:fld>
            <a:endParaRPr lang="es-MX" dirty="0"/>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457200" rtl="0" eaLnBrk="1" latinLnBrk="0" hangingPunct="1">
        <a:spcBef>
          <a:spcPct val="0"/>
        </a:spcBef>
        <a:buNone/>
        <a:defRPr sz="1900" b="1"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accent1">
            <a:lumMod val="50000"/>
          </a:schemeClr>
        </a:buClr>
        <a:buFont typeface="Wingdings" panose="05000000000000000000" pitchFamily="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Clr>
          <a:schemeClr val="accent1">
            <a:lumMod val="50000"/>
          </a:schemeClr>
        </a:buClr>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4"/>
          <a:stretch>
            <a:fillRect/>
          </a:stretch>
        </p:blipFill>
        <p:spPr>
          <a:xfrm>
            <a:off x="5323499" y="1763858"/>
            <a:ext cx="2719052" cy="3670110"/>
          </a:xfrm>
          <a:prstGeom prst="rect">
            <a:avLst/>
          </a:prstGeom>
        </p:spPr>
      </p:pic>
      <p:pic>
        <p:nvPicPr>
          <p:cNvPr id="28" name="Imagen 27"/>
          <p:cNvPicPr/>
          <p:nvPr/>
        </p:nvPicPr>
        <p:blipFill rotWithShape="1">
          <a:blip r:embed="rId5">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4" name="Imagen 3"/>
          <p:cNvPicPr>
            <a:picLocks noChangeAspect="1"/>
          </p:cNvPicPr>
          <p:nvPr/>
        </p:nvPicPr>
        <p:blipFill>
          <a:blip r:embed="rId6"/>
          <a:stretch>
            <a:fillRect/>
          </a:stretch>
        </p:blipFill>
        <p:spPr>
          <a:xfrm>
            <a:off x="-31275" y="2137955"/>
            <a:ext cx="9175275" cy="2987299"/>
          </a:xfrm>
          <a:prstGeom prst="rect">
            <a:avLst/>
          </a:prstGeom>
        </p:spPr>
      </p:pic>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p:nvSpPr>
        <p:spPr>
          <a:xfrm>
            <a:off x="1" y="1618693"/>
            <a:ext cx="914400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 id="2147483700"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08/2021 del 25 de Agosto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2573763177"/>
      </p:ext>
    </p:extLst>
  </p:cSld>
  <p:clrMap bg1="lt1" tx1="dk1" bg2="lt2" tx2="dk2" accent1="accent1" accent2="accent2" accent3="accent3" accent4="accent4" accent5="accent5" accent6="accent6" hlink="hlink" folHlink="folHlink"/>
  <p:sldLayoutIdLst>
    <p:sldLayoutId id="2147483778" r:id="rId1"/>
    <p:sldLayoutId id="2147483779"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a:solidFill>
                <a:schemeClr val="tx1">
                  <a:lumMod val="65000"/>
                  <a:lumOff val="35000"/>
                </a:schemeClr>
              </a:solidFill>
            </a:endParaRPr>
          </a:p>
        </p:txBody>
      </p:sp>
      <p:pic>
        <p:nvPicPr>
          <p:cNvPr id="11" name="Imagen 10"/>
          <p:cNvPicPr>
            <a:picLocks noChangeAspect="1"/>
          </p:cNvPicPr>
          <p:nvPr/>
        </p:nvPicPr>
        <p:blipFill>
          <a:blip r:embed="rId6"/>
          <a:stretch>
            <a:fillRect/>
          </a:stretch>
        </p:blipFill>
        <p:spPr>
          <a:xfrm>
            <a:off x="5967748" y="1683446"/>
            <a:ext cx="2719052" cy="3670110"/>
          </a:xfrm>
          <a:prstGeom prst="rect">
            <a:avLst/>
          </a:prstGeom>
        </p:spPr>
      </p:pic>
      <p:pic>
        <p:nvPicPr>
          <p:cNvPr id="10" name="Imagen 9"/>
          <p:cNvPicPr>
            <a:picLocks noChangeAspect="1"/>
          </p:cNvPicPr>
          <p:nvPr/>
        </p:nvPicPr>
        <p:blipFill>
          <a:blip r:embed="rId6"/>
          <a:stretch>
            <a:fillRect/>
          </a:stretch>
        </p:blipFill>
        <p:spPr>
          <a:xfrm>
            <a:off x="5967748" y="1683446"/>
            <a:ext cx="2719052" cy="3670110"/>
          </a:xfrm>
          <a:prstGeom prst="rect">
            <a:avLst/>
          </a:prstGeom>
        </p:spPr>
      </p:pic>
      <p:pic>
        <p:nvPicPr>
          <p:cNvPr id="7" name="Imagen 6"/>
          <p:cNvPicPr>
            <a:picLocks noChangeAspect="1"/>
          </p:cNvPicPr>
          <p:nvPr/>
        </p:nvPicPr>
        <p:blipFill>
          <a:blip r:embed="rId7"/>
          <a:stretch>
            <a:fillRect/>
          </a:stretch>
        </p:blipFill>
        <p:spPr>
          <a:xfrm>
            <a:off x="-3445" y="1968881"/>
            <a:ext cx="9150889" cy="2920237"/>
          </a:xfrm>
          <a:prstGeom prst="rect">
            <a:avLst/>
          </a:prstGeom>
        </p:spPr>
      </p:pic>
      <p:sp>
        <p:nvSpPr>
          <p:cNvPr id="12" name="41 Rectángulo"/>
          <p:cNvSpPr/>
          <p:nvPr userDrawn="1"/>
        </p:nvSpPr>
        <p:spPr>
          <a:xfrm>
            <a:off x="-6351" y="1193386"/>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200" dirty="0">
              <a:solidFill>
                <a:schemeClr val="tx1">
                  <a:lumMod val="65000"/>
                  <a:lumOff val="35000"/>
                </a:schemeClr>
              </a:solidFill>
            </a:endParaRPr>
          </a:p>
        </p:txBody>
      </p:sp>
      <p:sp>
        <p:nvSpPr>
          <p:cNvPr id="2" name="Title Placeholder 1"/>
          <p:cNvSpPr>
            <a:spLocks noGrp="1"/>
          </p:cNvSpPr>
          <p:nvPr>
            <p:ph type="title"/>
          </p:nvPr>
        </p:nvSpPr>
        <p:spPr>
          <a:xfrm>
            <a:off x="457200" y="2947001"/>
            <a:ext cx="5699051"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sp>
        <p:nvSpPr>
          <p:cNvPr id="5" name="Footer Placeholder 4"/>
          <p:cNvSpPr>
            <a:spLocks noGrp="1"/>
          </p:cNvSpPr>
          <p:nvPr>
            <p:ph type="ftr" sz="quarter" idx="3"/>
          </p:nvPr>
        </p:nvSpPr>
        <p:spPr>
          <a:xfrm>
            <a:off x="2857500" y="6492875"/>
            <a:ext cx="3429000" cy="365125"/>
          </a:xfrm>
          <a:prstGeom prst="rect">
            <a:avLst/>
          </a:prstGeom>
        </p:spPr>
        <p:txBody>
          <a:bodyPr vert="horz" lIns="91440" tIns="45720" rIns="91440" bIns="45720" rtlCol="0" anchor="ctr"/>
          <a:lstStyle>
            <a:lvl1pPr algn="ctr">
              <a:defRPr sz="700">
                <a:solidFill>
                  <a:schemeClr val="tx1">
                    <a:tint val="75000"/>
                  </a:schemeClr>
                </a:solidFill>
              </a:defRPr>
            </a:lvl1pPr>
          </a:lstStyle>
          <a:p>
            <a:r>
              <a:rPr lang="es-MX" dirty="0"/>
              <a:t>Sesión Ordinaria 08/2021 del 25 de Agosto de 2021</a:t>
            </a:r>
            <a:endParaRPr lang="en-US" dirty="0"/>
          </a:p>
        </p:txBody>
      </p:sp>
      <p:sp>
        <p:nvSpPr>
          <p:cNvPr id="6" name="Slide Number Placeholder 5"/>
          <p:cNvSpPr>
            <a:spLocks noGrp="1"/>
          </p:cNvSpPr>
          <p:nvPr>
            <p:ph type="sldNum" sz="quarter" idx="4"/>
          </p:nvPr>
        </p:nvSpPr>
        <p:spPr>
          <a:xfrm>
            <a:off x="7010400" y="64928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dt="0"/>
  <p:txStyles>
    <p:titleStyle>
      <a:lvl1pPr algn="ctr" defTabSz="457200" rtl="0" eaLnBrk="1" latinLnBrk="0" hangingPunct="1">
        <a:spcBef>
          <a:spcPct val="0"/>
        </a:spcBef>
        <a:buNone/>
        <a:defRPr sz="3200" b="1" kern="1200">
          <a:solidFill>
            <a:schemeClr val="tx1">
              <a:lumMod val="65000"/>
              <a:lumOff val="3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Imagen 27"/>
          <p:cNvPicPr/>
          <p:nvPr/>
        </p:nvPicPr>
        <p:blipFill rotWithShape="1">
          <a:blip r:embed="rId4">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29" name="Imagen 28"/>
          <p:cNvPicPr>
            <a:picLocks noChangeAspect="1"/>
          </p:cNvPicPr>
          <p:nvPr/>
        </p:nvPicPr>
        <p:blipFill rotWithShape="1">
          <a:blip r:embed="rId5"/>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6"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23" name="Slide Number Placeholder 5"/>
          <p:cNvSpPr>
            <a:spLocks noGrp="1"/>
          </p:cNvSpPr>
          <p:nvPr>
            <p:ph type="sldNum" sz="quarter" idx="4"/>
          </p:nvPr>
        </p:nvSpPr>
        <p:spPr>
          <a:xfrm>
            <a:off x="70104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70982"/>
            <a:ext cx="3385498"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MX" dirty="0"/>
              <a:t>Sesión Ordinaria 07/2021 del 28 de Julio de 2021</a:t>
            </a:r>
          </a:p>
        </p:txBody>
      </p:sp>
      <p:sp>
        <p:nvSpPr>
          <p:cNvPr id="13" name="Text Placeholder 2">
            <a:extLst>
              <a:ext uri="{FF2B5EF4-FFF2-40B4-BE49-F238E27FC236}">
                <a16:creationId xmlns:a16="http://schemas.microsoft.com/office/drawing/2014/main" id="{204B2ED8-D046-41C1-96F8-7511B221597A}"/>
              </a:ext>
            </a:extLst>
          </p:cNvPr>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480079377"/>
      </p:ext>
    </p:extLst>
  </p:cSld>
  <p:clrMap bg1="lt1" tx1="dk1" bg2="lt2" tx2="dk2" accent1="accent1" accent2="accent2" accent3="accent3" accent4="accent4" accent5="accent5" accent6="accent6" hlink="hlink" folHlink="folHlink"/>
  <p:sldLayoutIdLst>
    <p:sldLayoutId id="2147483781" r:id="rId1"/>
    <p:sldLayoutId id="2147483782" r:id="rId2"/>
  </p:sldLayoutIdLst>
  <p:hf hdr="0" dt="0"/>
  <p:txStyles>
    <p:title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slide" Target="slide5.xml"/><Relationship Id="rId7" Type="http://schemas.openxmlformats.org/officeDocument/2006/relationships/slide" Target="slide5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2.xml"/><Relationship Id="rId11" Type="http://schemas.openxmlformats.org/officeDocument/2006/relationships/slide" Target="slide76.xml"/><Relationship Id="rId5" Type="http://schemas.openxmlformats.org/officeDocument/2006/relationships/slide" Target="slide27.xml"/><Relationship Id="rId10" Type="http://schemas.openxmlformats.org/officeDocument/2006/relationships/slide" Target="slide71.xml"/><Relationship Id="rId4" Type="http://schemas.openxmlformats.org/officeDocument/2006/relationships/slide" Target="slide16.xml"/><Relationship Id="rId9" Type="http://schemas.openxmlformats.org/officeDocument/2006/relationships/slide" Target="slide62.xml"/></Relationships>
</file>

<file path=ppt/slides/_rels/slide2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5.xml"/><Relationship Id="rId4" Type="http://schemas.openxmlformats.org/officeDocument/2006/relationships/image" Target="../media/image38.emf"/></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5.xml"/><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3.-%20Cuadro%20de%20Pensionados%20Efectos%20Agosto%202021.PDF"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emf"/><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5.xml"/><Relationship Id="rId4" Type="http://schemas.openxmlformats.org/officeDocument/2006/relationships/image" Target="../media/image59.emf"/></Relationships>
</file>

<file path=ppt/slides/_rels/slide34.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11.png"/><Relationship Id="rId7" Type="http://schemas.openxmlformats.org/officeDocument/2006/relationships/hyperlink" Target="3.4.-%20Comparativo%20altas%20y%20bajas%20Julio%202021.pptx" TargetMode="External"/><Relationship Id="rId2" Type="http://schemas.openxmlformats.org/officeDocument/2006/relationships/hyperlink" Target="3.2.-%20Distribuci&#243;n%20de%20Afiliados%20y%20Pensionados.pptx" TargetMode="External"/><Relationship Id="rId1" Type="http://schemas.openxmlformats.org/officeDocument/2006/relationships/slideLayout" Target="../slideLayouts/slideLayout4.xml"/><Relationship Id="rId6" Type="http://schemas.openxmlformats.org/officeDocument/2006/relationships/hyperlink" Target="3.1.-%20Mayores%20a%2050,000%20efectos%20septiembre%202021.pptx" TargetMode="External"/><Relationship Id="rId5" Type="http://schemas.openxmlformats.org/officeDocument/2006/relationships/image" Target="../media/image10.png"/><Relationship Id="rId4" Type="http://schemas.openxmlformats.org/officeDocument/2006/relationships/hyperlink" Target="3.3.-%20Altas%20y%20Bajas%20de%20Pensionados%20Julio%202021.xlsx"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7.-%20Propuestas%20de%20Venta%20IPEJAL.pdf" TargetMode="Externa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4.2.-%20Reserva%20T&#233;cnica%20del%20IPEJAL%20Julio%202021.pptx" TargetMode="External"/><Relationship Id="rId1" Type="http://schemas.openxmlformats.org/officeDocument/2006/relationships/slideLayout" Target="../slideLayouts/slideLayout4.xml"/><Relationship Id="rId5" Type="http://schemas.openxmlformats.org/officeDocument/2006/relationships/image" Target="../media/image13.emf"/><Relationship Id="rId4" Type="http://schemas.openxmlformats.org/officeDocument/2006/relationships/hyperlink" Target="4.1.-%20Resumen%20Ejecutivo%20Junio%202021.pdf"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9.II.-%20Plan%20de%20Acci&#243;n-ASEJ.pdf" TargetMode="External"/><Relationship Id="rId1" Type="http://schemas.openxmlformats.org/officeDocument/2006/relationships/slideLayout" Target="../slideLayouts/slideLayout3.xml"/><Relationship Id="rId5" Type="http://schemas.openxmlformats.org/officeDocument/2006/relationships/hyperlink" Target="9.I.%20Cuadro%20B&#225;sico%20de%20Medicamentos%20Oficio%20DGSM-763-2021.pdf" TargetMode="External"/><Relationship Id="rId4" Type="http://schemas.openxmlformats.org/officeDocument/2006/relationships/hyperlink" Target="9.I.I%20Cuadro%20B&#225;sico%20de%20Medicamentos%20Oficio%20DGSM-763-2021.xlsx"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10.-%20Propuesta%20de%20Enajenaci&#243;n%20Terrenos%20Quer&#233;taro" TargetMode="Externa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11.-%20Meza%20las%20Piedras%20-%20El%20Areanal,%20Jalisco" TargetMode="Externa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457200" y="2693987"/>
            <a:ext cx="5742296" cy="1470025"/>
          </a:xfrm>
        </p:spPr>
        <p:txBody>
          <a:bodyPr/>
          <a:lstStyle/>
          <a:p>
            <a:r>
              <a:rPr lang="es-MX" dirty="0"/>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1"/>
          </p:nvPr>
        </p:nvSpPr>
        <p:spPr>
          <a:xfrm>
            <a:off x="544203" y="4164012"/>
            <a:ext cx="5742296" cy="1211239"/>
          </a:xfrm>
        </p:spPr>
        <p:txBody>
          <a:bodyPr/>
          <a:lstStyle/>
          <a:p>
            <a:r>
              <a:rPr lang="es-MX" dirty="0"/>
              <a:t>08/2021</a:t>
            </a:r>
          </a:p>
        </p:txBody>
      </p:sp>
      <p:sp>
        <p:nvSpPr>
          <p:cNvPr id="5" name="Marcador de número de diapositiva 4">
            <a:extLst>
              <a:ext uri="{FF2B5EF4-FFF2-40B4-BE49-F238E27FC236}">
                <a16:creationId xmlns:a16="http://schemas.microsoft.com/office/drawing/2014/main" id="{7F573386-4CA9-4C3D-AE3C-9B5FBA532AD8}"/>
              </a:ext>
            </a:extLst>
          </p:cNvPr>
          <p:cNvSpPr>
            <a:spLocks noGrp="1"/>
          </p:cNvSpPr>
          <p:nvPr>
            <p:ph type="sldNum" sz="quarter" idx="12"/>
          </p:nvPr>
        </p:nvSpPr>
        <p:spPr>
          <a:xfrm>
            <a:off x="7010400" y="6492875"/>
            <a:ext cx="2133600" cy="365125"/>
          </a:xfrm>
        </p:spPr>
        <p:txBody>
          <a:bodyPr/>
          <a:lstStyle/>
          <a:p>
            <a:fld id="{08DCC1CA-BC64-9342-9FC6-0A703FD15379}" type="slidenum">
              <a:rPr lang="en-US" smtClean="0"/>
              <a:t>1</a:t>
            </a:fld>
            <a:endParaRPr lang="en-US" dirty="0"/>
          </a:p>
        </p:txBody>
      </p:sp>
      <p:sp>
        <p:nvSpPr>
          <p:cNvPr id="6" name="Marcador de pie de página 5">
            <a:extLst>
              <a:ext uri="{FF2B5EF4-FFF2-40B4-BE49-F238E27FC236}">
                <a16:creationId xmlns:a16="http://schemas.microsoft.com/office/drawing/2014/main" id="{512BE092-9E45-4C5E-83BC-63E1BD728EAB}"/>
              </a:ext>
            </a:extLst>
          </p:cNvPr>
          <p:cNvSpPr>
            <a:spLocks noGrp="1"/>
          </p:cNvSpPr>
          <p:nvPr>
            <p:ph type="ftr" sz="quarter" idx="11"/>
          </p:nvPr>
        </p:nvSpPr>
        <p:spPr/>
        <p:txBody>
          <a:bodyPr/>
          <a:lstStyle/>
          <a:p>
            <a:r>
              <a:rPr lang="es-MX" sz="900" dirty="0"/>
              <a:t>Sesión Ordinaria 08/2021 del 25 de Agosto de 2021</a:t>
            </a:r>
            <a:endParaRPr lang="en-US" sz="900"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11"/>
          </p:nvPr>
        </p:nvSpPr>
        <p:spPr/>
        <p:txBody>
          <a:bodyPr/>
          <a:lstStyle/>
          <a:p>
            <a:fld id="{08DCC1CA-BC64-9342-9FC6-0A703FD15379}" type="slidenum">
              <a:rPr lang="en-US" smtClean="0"/>
              <a:pPr/>
              <a:t>10</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idx="4294967295"/>
          </p:nvPr>
        </p:nvSpPr>
        <p:spPr>
          <a:xfrm>
            <a:off x="1689100" y="62619"/>
            <a:ext cx="6736566" cy="445059"/>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5E38F9EC-CB85-4D7E-8742-C42BD6C46CE2}"/>
              </a:ext>
            </a:extLst>
          </p:cNvPr>
          <p:cNvSpPr txBox="1"/>
          <p:nvPr/>
        </p:nvSpPr>
        <p:spPr>
          <a:xfrm>
            <a:off x="179451" y="610686"/>
            <a:ext cx="4582632" cy="338554"/>
          </a:xfrm>
          <a:prstGeom prst="rect">
            <a:avLst/>
          </a:prstGeom>
          <a:noFill/>
        </p:spPr>
        <p:txBody>
          <a:bodyPr wrap="square">
            <a:spAutoFit/>
          </a:bodyPr>
          <a:lstStyle/>
          <a:p>
            <a:r>
              <a:rPr lang="es-MX" sz="1600" b="1" dirty="0">
                <a:solidFill>
                  <a:schemeClr val="accent1">
                    <a:lumMod val="50000"/>
                  </a:schemeClr>
                </a:solidFill>
              </a:rPr>
              <a:t>Anexos a Julio 2021</a:t>
            </a:r>
          </a:p>
        </p:txBody>
      </p:sp>
      <p:pic>
        <p:nvPicPr>
          <p:cNvPr id="7" name="Imagen 6">
            <a:extLst>
              <a:ext uri="{FF2B5EF4-FFF2-40B4-BE49-F238E27FC236}">
                <a16:creationId xmlns:a16="http://schemas.microsoft.com/office/drawing/2014/main" id="{4BAED1D4-CF5A-48C6-9235-521747606BE3}"/>
              </a:ext>
            </a:extLst>
          </p:cNvPr>
          <p:cNvPicPr>
            <a:picLocks noChangeAspect="1"/>
          </p:cNvPicPr>
          <p:nvPr/>
        </p:nvPicPr>
        <p:blipFill>
          <a:blip r:embed="rId2"/>
          <a:stretch>
            <a:fillRect/>
          </a:stretch>
        </p:blipFill>
        <p:spPr>
          <a:xfrm>
            <a:off x="179451" y="1052249"/>
            <a:ext cx="8694092" cy="5418733"/>
          </a:xfrm>
          <a:prstGeom prst="rect">
            <a:avLst/>
          </a:prstGeom>
        </p:spPr>
      </p:pic>
    </p:spTree>
    <p:extLst>
      <p:ext uri="{BB962C8B-B14F-4D97-AF65-F5344CB8AC3E}">
        <p14:creationId xmlns:p14="http://schemas.microsoft.com/office/powerpoint/2010/main" val="1377552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11</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idx="4294967295"/>
          </p:nvPr>
        </p:nvSpPr>
        <p:spPr>
          <a:xfrm>
            <a:off x="1704089" y="21893"/>
            <a:ext cx="6791325"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p:txBody>
          <a:bodyPr/>
          <a:lstStyle/>
          <a:p>
            <a:r>
              <a:rPr lang="es-MX" sz="900" dirty="0"/>
              <a:t>Sesión Ordinaria 08/2021 del 25 de Agosto de 2021</a:t>
            </a:r>
          </a:p>
        </p:txBody>
      </p:sp>
      <p:sp>
        <p:nvSpPr>
          <p:cNvPr id="6" name="Marcador de texto 2">
            <a:extLst>
              <a:ext uri="{FF2B5EF4-FFF2-40B4-BE49-F238E27FC236}">
                <a16:creationId xmlns:a16="http://schemas.microsoft.com/office/drawing/2014/main" id="{33CB5995-45BF-4B58-839B-E31ED669888B}"/>
              </a:ext>
            </a:extLst>
          </p:cNvPr>
          <p:cNvSpPr>
            <a:spLocks noGrp="1"/>
          </p:cNvSpPr>
          <p:nvPr>
            <p:ph type="body" sz="quarter" idx="4294967295"/>
          </p:nvPr>
        </p:nvSpPr>
        <p:spPr>
          <a:xfrm>
            <a:off x="247648" y="1192487"/>
            <a:ext cx="8648700" cy="4940300"/>
          </a:xfrm>
          <a:prstGeom prst="rect">
            <a:avLst/>
          </a:prstGeom>
        </p:spPr>
        <p:txBody>
          <a:bodyPr>
            <a:normAutofit/>
          </a:bodyPr>
          <a:lstStyle/>
          <a:p>
            <a:pPr marL="0" lvl="0" indent="0">
              <a:buNone/>
            </a:pPr>
            <a:r>
              <a:rPr lang="es-MX" sz="1600" b="1" dirty="0"/>
              <a:t>Derechos a recibir Efectivo o Equivalentes</a:t>
            </a:r>
            <a:endParaRPr lang="es-MX" sz="1600" dirty="0"/>
          </a:p>
          <a:p>
            <a:r>
              <a:rPr lang="es-MX" sz="1600" dirty="0"/>
              <a:t>Disminución en Inversiones a Corto Plazo de </a:t>
            </a:r>
            <a:r>
              <a:rPr lang="es-MX" sz="1600" dirty="0">
                <a:solidFill>
                  <a:srgbClr val="FF0000"/>
                </a:solidFill>
              </a:rPr>
              <a:t>165 millones</a:t>
            </a:r>
            <a:r>
              <a:rPr lang="es-MX" sz="1600" dirty="0"/>
              <a:t> por tomar condiciones favorables de mercado, disminución de </a:t>
            </a:r>
            <a:r>
              <a:rPr lang="es-MX" sz="1600" dirty="0">
                <a:solidFill>
                  <a:srgbClr val="FF0000"/>
                </a:solidFill>
              </a:rPr>
              <a:t>138 millones</a:t>
            </a:r>
            <a:r>
              <a:rPr lang="es-MX" sz="1600" dirty="0"/>
              <a:t> en Adeudos de Dependencias por aportaciones y retenciones, disminución de </a:t>
            </a:r>
            <a:r>
              <a:rPr lang="es-MX" sz="1600" dirty="0">
                <a:solidFill>
                  <a:srgbClr val="FF0000"/>
                </a:solidFill>
              </a:rPr>
              <a:t>2 millones</a:t>
            </a:r>
            <a:r>
              <a:rPr lang="es-MX" sz="1600" dirty="0"/>
              <a:t> en Deudores por Arrendamiento, y el incremento de 82 millones en Préstamos a Corto Plazo por ser superior el otorgamiento de nuevos préstamos a su recuperación. </a:t>
            </a:r>
          </a:p>
          <a:p>
            <a:pPr marL="0" lvl="0" indent="0">
              <a:buNone/>
            </a:pPr>
            <a:r>
              <a:rPr lang="es-MX" sz="1600" b="1" dirty="0"/>
              <a:t>Inversiones Financieras a Largo Plazo</a:t>
            </a:r>
            <a:endParaRPr lang="es-MX" sz="1600" dirty="0"/>
          </a:p>
          <a:p>
            <a:r>
              <a:rPr lang="es-MX" sz="1600" dirty="0"/>
              <a:t>Incremento de 270</a:t>
            </a:r>
            <a:r>
              <a:rPr lang="es-MX" sz="1600" dirty="0">
                <a:solidFill>
                  <a:srgbClr val="C00000"/>
                </a:solidFill>
              </a:rPr>
              <a:t> </a:t>
            </a:r>
            <a:r>
              <a:rPr lang="es-MX" sz="1600" dirty="0"/>
              <a:t>millones, registrando cargos por 1,388 millones y abonos por 1,118 millones, aprovechando cambios en condiciones de mercado.</a:t>
            </a:r>
          </a:p>
          <a:p>
            <a:pPr marL="0" lvl="0" indent="0">
              <a:buNone/>
            </a:pPr>
            <a:r>
              <a:rPr lang="es-MX" sz="1600" b="1" dirty="0"/>
              <a:t>Derechos a recibir Efectivo o Equivalentes a Largo Plazo</a:t>
            </a:r>
            <a:endParaRPr lang="es-MX" sz="1600" dirty="0"/>
          </a:p>
          <a:p>
            <a:r>
              <a:rPr lang="es-MX" sz="1600" dirty="0"/>
              <a:t>Disminución del Saldo de Cartera de Préstamos Hipotecarios por </a:t>
            </a:r>
            <a:r>
              <a:rPr lang="es-MX" sz="1600" dirty="0">
                <a:solidFill>
                  <a:srgbClr val="FF0000"/>
                </a:solidFill>
              </a:rPr>
              <a:t>49 millones</a:t>
            </a:r>
            <a:r>
              <a:rPr lang="es-MX" sz="1600" dirty="0"/>
              <a:t>, (registrando cargos por 45 millones y abonos por 94 millones), incremento en Préstamos de Liquidez a Mediano Plazo por 1 millón, (con cargos por 136 millones y abonos por 135 millones).</a:t>
            </a:r>
          </a:p>
        </p:txBody>
      </p:sp>
      <p:sp>
        <p:nvSpPr>
          <p:cNvPr id="7" name="CuadroTexto 6">
            <a:extLst>
              <a:ext uri="{FF2B5EF4-FFF2-40B4-BE49-F238E27FC236}">
                <a16:creationId xmlns:a16="http://schemas.microsoft.com/office/drawing/2014/main" id="{B6CF24AC-D7C5-4D2E-8978-0089861E4345}"/>
              </a:ext>
            </a:extLst>
          </p:cNvPr>
          <p:cNvSpPr txBox="1"/>
          <p:nvPr/>
        </p:nvSpPr>
        <p:spPr>
          <a:xfrm>
            <a:off x="247650" y="725213"/>
            <a:ext cx="1881962" cy="338554"/>
          </a:xfrm>
          <a:prstGeom prst="rect">
            <a:avLst/>
          </a:prstGeom>
          <a:noFill/>
        </p:spPr>
        <p:txBody>
          <a:bodyPr wrap="square" rtlCol="0">
            <a:spAutoFit/>
          </a:bodyPr>
          <a:lstStyle/>
          <a:p>
            <a:r>
              <a:rPr lang="es-MX" sz="1600" b="1" dirty="0">
                <a:solidFill>
                  <a:schemeClr val="accent1">
                    <a:lumMod val="50000"/>
                  </a:schemeClr>
                </a:solidFill>
              </a:rPr>
              <a:t>Activo</a:t>
            </a:r>
          </a:p>
        </p:txBody>
      </p:sp>
    </p:spTree>
    <p:extLst>
      <p:ext uri="{BB962C8B-B14F-4D97-AF65-F5344CB8AC3E}">
        <p14:creationId xmlns:p14="http://schemas.microsoft.com/office/powerpoint/2010/main" val="125548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5471F0A-1A75-488C-9B5A-86957C842ED7}"/>
              </a:ext>
            </a:extLst>
          </p:cNvPr>
          <p:cNvSpPr>
            <a:spLocks noGrp="1"/>
          </p:cNvSpPr>
          <p:nvPr>
            <p:ph type="sldNum" sz="quarter" idx="11"/>
          </p:nvPr>
        </p:nvSpPr>
        <p:spPr/>
        <p:txBody>
          <a:bodyPr/>
          <a:lstStyle/>
          <a:p>
            <a:fld id="{08DCC1CA-BC64-9342-9FC6-0A703FD15379}" type="slidenum">
              <a:rPr lang="en-US" smtClean="0"/>
              <a:pPr/>
              <a:t>12</a:t>
            </a:fld>
            <a:endParaRPr lang="en-US" dirty="0"/>
          </a:p>
        </p:txBody>
      </p:sp>
      <p:sp>
        <p:nvSpPr>
          <p:cNvPr id="4" name="Título 3">
            <a:extLst>
              <a:ext uri="{FF2B5EF4-FFF2-40B4-BE49-F238E27FC236}">
                <a16:creationId xmlns:a16="http://schemas.microsoft.com/office/drawing/2014/main" id="{6C3A6D3A-BAA1-43D5-923B-554B7C6C2DCE}"/>
              </a:ext>
            </a:extLst>
          </p:cNvPr>
          <p:cNvSpPr>
            <a:spLocks noGrp="1"/>
          </p:cNvSpPr>
          <p:nvPr>
            <p:ph type="title" idx="4294967295"/>
          </p:nvPr>
        </p:nvSpPr>
        <p:spPr>
          <a:xfrm>
            <a:off x="1700139" y="47600"/>
            <a:ext cx="6693234" cy="490538"/>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2B4A1634-DBD1-490F-B16B-F89018515DD7}"/>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F6A30C0D-B90C-4889-8E57-3494FFECEF66}"/>
              </a:ext>
            </a:extLst>
          </p:cNvPr>
          <p:cNvSpPr txBox="1"/>
          <p:nvPr/>
        </p:nvSpPr>
        <p:spPr>
          <a:xfrm>
            <a:off x="247650" y="725213"/>
            <a:ext cx="8516520" cy="338554"/>
          </a:xfrm>
          <a:prstGeom prst="rect">
            <a:avLst/>
          </a:prstGeom>
          <a:noFill/>
        </p:spPr>
        <p:txBody>
          <a:bodyPr wrap="square" rtlCol="0">
            <a:spAutoFit/>
          </a:bodyPr>
          <a:lstStyle/>
          <a:p>
            <a:r>
              <a:rPr lang="es-MX" sz="1600" b="1" dirty="0">
                <a:solidFill>
                  <a:schemeClr val="accent1">
                    <a:lumMod val="50000"/>
                  </a:schemeClr>
                </a:solidFill>
              </a:rPr>
              <a:t>Estado de Situación Financiera del Pasivo y Patrimonio </a:t>
            </a:r>
          </a:p>
        </p:txBody>
      </p:sp>
      <p:pic>
        <p:nvPicPr>
          <p:cNvPr id="7" name="Imagen 6">
            <a:extLst>
              <a:ext uri="{FF2B5EF4-FFF2-40B4-BE49-F238E27FC236}">
                <a16:creationId xmlns:a16="http://schemas.microsoft.com/office/drawing/2014/main" id="{0405450C-C1A3-45D2-B0E7-B5AA60E822B8}"/>
              </a:ext>
            </a:extLst>
          </p:cNvPr>
          <p:cNvPicPr>
            <a:picLocks noChangeAspect="1"/>
          </p:cNvPicPr>
          <p:nvPr/>
        </p:nvPicPr>
        <p:blipFill rotWithShape="1">
          <a:blip r:embed="rId2"/>
          <a:srcRect t="6918"/>
          <a:stretch/>
        </p:blipFill>
        <p:spPr>
          <a:xfrm>
            <a:off x="519447" y="1032468"/>
            <a:ext cx="8105101" cy="5491707"/>
          </a:xfrm>
          <a:prstGeom prst="rect">
            <a:avLst/>
          </a:prstGeom>
        </p:spPr>
      </p:pic>
    </p:spTree>
    <p:extLst>
      <p:ext uri="{BB962C8B-B14F-4D97-AF65-F5344CB8AC3E}">
        <p14:creationId xmlns:p14="http://schemas.microsoft.com/office/powerpoint/2010/main" val="2420896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7952EE0-CDDF-4793-B7DF-7BF320262918}"/>
              </a:ext>
            </a:extLst>
          </p:cNvPr>
          <p:cNvSpPr>
            <a:spLocks noGrp="1"/>
          </p:cNvSpPr>
          <p:nvPr>
            <p:ph type="body" sz="quarter" idx="4294967295"/>
          </p:nvPr>
        </p:nvSpPr>
        <p:spPr>
          <a:xfrm>
            <a:off x="166685" y="1231776"/>
            <a:ext cx="8810625" cy="5102225"/>
          </a:xfrm>
          <a:prstGeom prst="rect">
            <a:avLst/>
          </a:prstGeom>
        </p:spPr>
        <p:txBody>
          <a:bodyPr>
            <a:noAutofit/>
          </a:bodyPr>
          <a:lstStyle/>
          <a:p>
            <a:pPr marL="0" lvl="0" indent="0">
              <a:buNone/>
            </a:pPr>
            <a:r>
              <a:rPr lang="es-MX" sz="1400" b="1" dirty="0"/>
              <a:t>Cuentas por pagar a Corto Plazo</a:t>
            </a:r>
            <a:endParaRPr lang="es-MX" sz="1400" dirty="0"/>
          </a:p>
          <a:p>
            <a:r>
              <a:rPr lang="es-MX" sz="1400" dirty="0"/>
              <a:t>Disminución de </a:t>
            </a:r>
            <a:r>
              <a:rPr lang="es-MX" sz="1400" dirty="0">
                <a:solidFill>
                  <a:srgbClr val="C00000"/>
                </a:solidFill>
              </a:rPr>
              <a:t>8 millones</a:t>
            </a:r>
            <a:r>
              <a:rPr lang="es-MX" sz="1400" dirty="0">
                <a:solidFill>
                  <a:srgbClr val="FF0000"/>
                </a:solidFill>
              </a:rPr>
              <a:t> </a:t>
            </a:r>
            <a:r>
              <a:rPr lang="es-MX" sz="1400" dirty="0"/>
              <a:t>en préstamos pendientes de pago al fin del periodo (con registros de cargos de 1,097 millones y abonos por 1,089 millones), y disminución de </a:t>
            </a:r>
            <a:r>
              <a:rPr lang="es-MX" sz="1400" dirty="0">
                <a:solidFill>
                  <a:srgbClr val="FF0000"/>
                </a:solidFill>
              </a:rPr>
              <a:t>2 millones</a:t>
            </a:r>
            <a:r>
              <a:rPr lang="es-MX" sz="1400" dirty="0"/>
              <a:t> en proveedores de bienes y servicios (con cargos de 92 millones  y abonos de 90 millones).</a:t>
            </a:r>
          </a:p>
          <a:p>
            <a:pPr marL="0" indent="0">
              <a:buNone/>
            </a:pPr>
            <a:r>
              <a:rPr lang="es-MX" sz="1400" b="1" dirty="0"/>
              <a:t>Otros Pasivos a Corto Plazo</a:t>
            </a:r>
            <a:endParaRPr lang="es-MX" sz="1400" dirty="0"/>
          </a:p>
          <a:p>
            <a:r>
              <a:rPr lang="es-MX" sz="1400" dirty="0"/>
              <a:t>Disminución de 227</a:t>
            </a:r>
            <a:r>
              <a:rPr lang="es-MX" sz="1400" dirty="0">
                <a:solidFill>
                  <a:srgbClr val="FF0000"/>
                </a:solidFill>
              </a:rPr>
              <a:t> </a:t>
            </a:r>
            <a:r>
              <a:rPr lang="es-MX" sz="1400" dirty="0"/>
              <a:t>millones por Depósitos Bancarios no identificados en su momento y movimientos derivados de Conciliaciones Bancarias, mostrando registros de cargo por 907 millones y abonos por 680 millones.</a:t>
            </a:r>
            <a:r>
              <a:rPr lang="es-MX" sz="1400" b="1" u="sng" dirty="0"/>
              <a:t> </a:t>
            </a:r>
            <a:endParaRPr lang="es-MX" sz="1400" dirty="0"/>
          </a:p>
          <a:p>
            <a:pPr marL="0" lvl="0" indent="0">
              <a:buNone/>
            </a:pPr>
            <a:r>
              <a:rPr lang="es-MX" sz="1400" b="1" dirty="0"/>
              <a:t>Aportaciones</a:t>
            </a:r>
            <a:endParaRPr lang="es-MX" sz="1400" dirty="0"/>
          </a:p>
          <a:p>
            <a:r>
              <a:rPr lang="es-MX" sz="1400" dirty="0"/>
              <a:t>Incremento neto en las aportaciones de afiliados por 151 millones, y un incremento de 64 millones de la aportación Patronal en Vivienda. </a:t>
            </a:r>
          </a:p>
          <a:p>
            <a:pPr marL="0" lvl="0" indent="0">
              <a:buNone/>
            </a:pPr>
            <a:r>
              <a:rPr lang="es-MX" sz="1400" b="1" dirty="0"/>
              <a:t>Resultados del Ejercicio</a:t>
            </a:r>
            <a:endParaRPr lang="es-MX" sz="1400" dirty="0"/>
          </a:p>
          <a:p>
            <a:r>
              <a:rPr lang="es-MX" sz="1400" dirty="0"/>
              <a:t>Reconocimiento del efecto en ingresos y egresos del periodo, destacando el dato del Pago de la nómina de pensionados registrada en resultados del periodo por 664 millones.</a:t>
            </a:r>
          </a:p>
          <a:p>
            <a:pPr marL="0" lvl="0" indent="0">
              <a:buNone/>
            </a:pPr>
            <a:r>
              <a:rPr lang="es-MX" sz="1400" b="1" dirty="0"/>
              <a:t>Resultados de Ejercicios Anteriores</a:t>
            </a:r>
            <a:endParaRPr lang="es-MX" sz="1400" dirty="0"/>
          </a:p>
          <a:p>
            <a:r>
              <a:rPr lang="es-MX" sz="1400" dirty="0"/>
              <a:t>Incremento en la Cuenta por el traspaso de las aportaciones de los afiliados al obtener su pensión.</a:t>
            </a:r>
          </a:p>
        </p:txBody>
      </p:sp>
      <p:sp>
        <p:nvSpPr>
          <p:cNvPr id="3" name="Marcador de número de diapositiva 2">
            <a:extLst>
              <a:ext uri="{FF2B5EF4-FFF2-40B4-BE49-F238E27FC236}">
                <a16:creationId xmlns:a16="http://schemas.microsoft.com/office/drawing/2014/main" id="{206140AF-0B0C-493F-9AD6-8C81B35FA2B8}"/>
              </a:ext>
            </a:extLst>
          </p:cNvPr>
          <p:cNvSpPr>
            <a:spLocks noGrp="1"/>
          </p:cNvSpPr>
          <p:nvPr>
            <p:ph type="sldNum" sz="quarter" idx="11"/>
          </p:nvPr>
        </p:nvSpPr>
        <p:spPr/>
        <p:txBody>
          <a:bodyPr/>
          <a:lstStyle/>
          <a:p>
            <a:fld id="{08DCC1CA-BC64-9342-9FC6-0A703FD15379}" type="slidenum">
              <a:rPr lang="en-US" smtClean="0"/>
              <a:pPr/>
              <a:t>13</a:t>
            </a:fld>
            <a:endParaRPr lang="en-US" dirty="0"/>
          </a:p>
        </p:txBody>
      </p:sp>
      <p:sp>
        <p:nvSpPr>
          <p:cNvPr id="4" name="Título 3">
            <a:extLst>
              <a:ext uri="{FF2B5EF4-FFF2-40B4-BE49-F238E27FC236}">
                <a16:creationId xmlns:a16="http://schemas.microsoft.com/office/drawing/2014/main" id="{0AFA6BB2-F155-4AA7-A773-E8F97EE2E38D}"/>
              </a:ext>
            </a:extLst>
          </p:cNvPr>
          <p:cNvSpPr>
            <a:spLocks noGrp="1"/>
          </p:cNvSpPr>
          <p:nvPr>
            <p:ph type="title" idx="4294967295"/>
          </p:nvPr>
        </p:nvSpPr>
        <p:spPr>
          <a:xfrm>
            <a:off x="1710771" y="22521"/>
            <a:ext cx="6742112" cy="490538"/>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792E7E55-D324-4AB1-A988-D7D1A1EEEBEA}"/>
              </a:ext>
            </a:extLst>
          </p:cNvPr>
          <p:cNvSpPr>
            <a:spLocks noGrp="1"/>
          </p:cNvSpPr>
          <p:nvPr>
            <p:ph type="ftr" sz="quarter" idx="10"/>
          </p:nvPr>
        </p:nvSpPr>
        <p:spPr/>
        <p:txBody>
          <a:bodyPr/>
          <a:lstStyle/>
          <a:p>
            <a:r>
              <a:rPr lang="es-MX" sz="900" dirty="0"/>
              <a:t>Sesión Ordinaria 08/2021 del 25 de Agosto de 2021</a:t>
            </a:r>
          </a:p>
        </p:txBody>
      </p:sp>
      <p:sp>
        <p:nvSpPr>
          <p:cNvPr id="7" name="CuadroTexto 6">
            <a:extLst>
              <a:ext uri="{FF2B5EF4-FFF2-40B4-BE49-F238E27FC236}">
                <a16:creationId xmlns:a16="http://schemas.microsoft.com/office/drawing/2014/main" id="{CCE3B14D-60E1-4133-A2A2-25A19BB518B2}"/>
              </a:ext>
            </a:extLst>
          </p:cNvPr>
          <p:cNvSpPr txBox="1"/>
          <p:nvPr/>
        </p:nvSpPr>
        <p:spPr>
          <a:xfrm>
            <a:off x="166685" y="756242"/>
            <a:ext cx="4582632" cy="338554"/>
          </a:xfrm>
          <a:prstGeom prst="rect">
            <a:avLst/>
          </a:prstGeom>
          <a:noFill/>
        </p:spPr>
        <p:txBody>
          <a:bodyPr wrap="square">
            <a:spAutoFit/>
          </a:bodyPr>
          <a:lstStyle/>
          <a:p>
            <a:pPr marL="0" lvl="0" indent="0">
              <a:buNone/>
            </a:pPr>
            <a:r>
              <a:rPr lang="es-MX" sz="1600" b="1" dirty="0">
                <a:solidFill>
                  <a:schemeClr val="accent1">
                    <a:lumMod val="50000"/>
                  </a:schemeClr>
                </a:solidFill>
              </a:rPr>
              <a:t>PASIVO Y PATRIMONIO</a:t>
            </a:r>
          </a:p>
        </p:txBody>
      </p:sp>
    </p:spTree>
    <p:extLst>
      <p:ext uri="{BB962C8B-B14F-4D97-AF65-F5344CB8AC3E}">
        <p14:creationId xmlns:p14="http://schemas.microsoft.com/office/powerpoint/2010/main" val="160698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11"/>
          </p:nvPr>
        </p:nvSpPr>
        <p:spPr/>
        <p:txBody>
          <a:bodyPr/>
          <a:lstStyle/>
          <a:p>
            <a:fld id="{08DCC1CA-BC64-9342-9FC6-0A703FD15379}" type="slidenum">
              <a:rPr lang="en-US" smtClean="0"/>
              <a:pPr/>
              <a:t>14</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idx="4294967295"/>
          </p:nvPr>
        </p:nvSpPr>
        <p:spPr>
          <a:xfrm>
            <a:off x="1689506" y="43159"/>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D3FBB599-B921-42DA-887A-A21717E7B4AD}"/>
              </a:ext>
            </a:extLst>
          </p:cNvPr>
          <p:cNvSpPr txBox="1"/>
          <p:nvPr/>
        </p:nvSpPr>
        <p:spPr>
          <a:xfrm>
            <a:off x="128584" y="620423"/>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Estado de Actividades – Comparativo a Julio 2021</a:t>
            </a:r>
          </a:p>
        </p:txBody>
      </p:sp>
      <p:pic>
        <p:nvPicPr>
          <p:cNvPr id="8" name="Imagen 7">
            <a:extLst>
              <a:ext uri="{FF2B5EF4-FFF2-40B4-BE49-F238E27FC236}">
                <a16:creationId xmlns:a16="http://schemas.microsoft.com/office/drawing/2014/main" id="{C3F6FF8E-147A-4A44-AA72-41FC58A4B105}"/>
              </a:ext>
            </a:extLst>
          </p:cNvPr>
          <p:cNvPicPr>
            <a:picLocks noChangeAspect="1"/>
          </p:cNvPicPr>
          <p:nvPr/>
        </p:nvPicPr>
        <p:blipFill rotWithShape="1">
          <a:blip r:embed="rId2"/>
          <a:srcRect t="7746"/>
          <a:stretch/>
        </p:blipFill>
        <p:spPr>
          <a:xfrm>
            <a:off x="591887" y="958977"/>
            <a:ext cx="7960222" cy="5200038"/>
          </a:xfrm>
          <a:prstGeom prst="rect">
            <a:avLst/>
          </a:prstGeom>
        </p:spPr>
      </p:pic>
    </p:spTree>
    <p:extLst>
      <p:ext uri="{BB962C8B-B14F-4D97-AF65-F5344CB8AC3E}">
        <p14:creationId xmlns:p14="http://schemas.microsoft.com/office/powerpoint/2010/main" val="1320049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11"/>
          </p:nvPr>
        </p:nvSpPr>
        <p:spPr/>
        <p:txBody>
          <a:bodyPr/>
          <a:lstStyle/>
          <a:p>
            <a:fld id="{08DCC1CA-BC64-9342-9FC6-0A703FD15379}" type="slidenum">
              <a:rPr lang="en-US" smtClean="0"/>
              <a:pPr/>
              <a:t>15</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idx="4294967295"/>
          </p:nvPr>
        </p:nvSpPr>
        <p:spPr>
          <a:xfrm>
            <a:off x="1689506" y="43159"/>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10"/>
          </p:nvPr>
        </p:nvSpPr>
        <p:spPr/>
        <p:txBody>
          <a:bodyPr/>
          <a:lstStyle/>
          <a:p>
            <a:r>
              <a:rPr lang="es-MX" sz="900" dirty="0"/>
              <a:t>Sesión Ordinaria 08/2021 del 25 de Agosto de 2021</a:t>
            </a:r>
          </a:p>
        </p:txBody>
      </p:sp>
      <p:sp>
        <p:nvSpPr>
          <p:cNvPr id="6" name="CuadroTexto 5">
            <a:extLst>
              <a:ext uri="{FF2B5EF4-FFF2-40B4-BE49-F238E27FC236}">
                <a16:creationId xmlns:a16="http://schemas.microsoft.com/office/drawing/2014/main" id="{D3FBB599-B921-42DA-887A-A21717E7B4AD}"/>
              </a:ext>
            </a:extLst>
          </p:cNvPr>
          <p:cNvSpPr txBox="1"/>
          <p:nvPr/>
        </p:nvSpPr>
        <p:spPr>
          <a:xfrm>
            <a:off x="128584" y="620423"/>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Estado de Actividades – Comparativo a Julio 2021</a:t>
            </a:r>
          </a:p>
        </p:txBody>
      </p:sp>
      <p:sp>
        <p:nvSpPr>
          <p:cNvPr id="8" name="Marcador de texto 1">
            <a:extLst>
              <a:ext uri="{FF2B5EF4-FFF2-40B4-BE49-F238E27FC236}">
                <a16:creationId xmlns:a16="http://schemas.microsoft.com/office/drawing/2014/main" id="{BE7A4191-B32A-4538-B52F-8805151DC1E9}"/>
              </a:ext>
            </a:extLst>
          </p:cNvPr>
          <p:cNvSpPr txBox="1">
            <a:spLocks/>
          </p:cNvSpPr>
          <p:nvPr/>
        </p:nvSpPr>
        <p:spPr>
          <a:xfrm>
            <a:off x="266701" y="1384300"/>
            <a:ext cx="8534399" cy="3644900"/>
          </a:xfrm>
          <a:prstGeom prst="rect">
            <a:avLst/>
          </a:prstGeom>
        </p:spPr>
        <p:txBody>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s-MX" sz="1800" b="1" dirty="0"/>
              <a:t>Ingresos</a:t>
            </a:r>
            <a:endParaRPr lang="es-MX" sz="1800" dirty="0"/>
          </a:p>
          <a:p>
            <a:r>
              <a:rPr lang="es-MX" sz="1800" dirty="0"/>
              <a:t>En este periodo los conceptos de las Cuotas Patronales ascienden a 378 millones, 273 millones por intereses generados por intereses de préstamos e inversiones y por, participación en Fideicomisos 26 millones, los que representan un 98% del ingreso generado. </a:t>
            </a:r>
          </a:p>
          <a:p>
            <a:endParaRPr lang="es-MX" sz="1000" b="1" dirty="0"/>
          </a:p>
          <a:p>
            <a:pPr marL="0" indent="0">
              <a:buNone/>
            </a:pPr>
            <a:r>
              <a:rPr lang="es-MX" sz="1800" b="1" dirty="0"/>
              <a:t>Egresos</a:t>
            </a:r>
          </a:p>
          <a:p>
            <a:pPr lvl="0"/>
            <a:r>
              <a:rPr lang="es-MX" sz="1800" dirty="0"/>
              <a:t>De los 920 millones registrados en este mes el 91% de los mismos corresponden a los conceptos de nomina de pensionados por 664 millones, Productos farmacéuticos y laboratorio por 22 millones, 46 millones principalmente en servicio subrogado y 105 millones de provisiones de pasivo a largo plazo.</a:t>
            </a:r>
          </a:p>
        </p:txBody>
      </p:sp>
      <p:sp>
        <p:nvSpPr>
          <p:cNvPr id="9" name="6 CuadroTexto">
            <a:extLst>
              <a:ext uri="{FF2B5EF4-FFF2-40B4-BE49-F238E27FC236}">
                <a16:creationId xmlns:a16="http://schemas.microsoft.com/office/drawing/2014/main" id="{067A559C-1E52-48C3-986B-001E34BF43B5}"/>
              </a:ext>
            </a:extLst>
          </p:cNvPr>
          <p:cNvSpPr txBox="1"/>
          <p:nvPr/>
        </p:nvSpPr>
        <p:spPr>
          <a:xfrm>
            <a:off x="186839" y="5991522"/>
            <a:ext cx="8770321" cy="430887"/>
          </a:xfrm>
          <a:prstGeom prst="rect">
            <a:avLst/>
          </a:prstGeom>
          <a:noFill/>
        </p:spPr>
        <p:txBody>
          <a:bodyPr wrap="square" rtlCol="0">
            <a:spAutoFit/>
          </a:bodyPr>
          <a:lstStyle/>
          <a:p>
            <a:pPr marL="285750" indent="-285750" algn="just">
              <a:buFont typeface="Wingdings" panose="05000000000000000000" pitchFamily="2" charset="2"/>
              <a:buChar char="ü"/>
            </a:pPr>
            <a:r>
              <a:rPr lang="es-MX" sz="1100" dirty="0">
                <a:solidFill>
                  <a:schemeClr val="tx1">
                    <a:lumMod val="85000"/>
                    <a:lumOff val="15000"/>
                  </a:schemeClr>
                </a:solidFill>
                <a:cs typeface="Arial" pitchFamily="34" charset="0"/>
              </a:rPr>
              <a:t>Con fundamento en el Artículo 153, Fracción XI, de la Ley del Instituto de Pensiones del Estado de Jalisco, se pone a la consideración del Consejo Directivo la </a:t>
            </a:r>
            <a:r>
              <a:rPr lang="es-MX" sz="1100" i="1" dirty="0">
                <a:solidFill>
                  <a:schemeClr val="tx1">
                    <a:lumMod val="85000"/>
                    <a:lumOff val="15000"/>
                  </a:schemeClr>
                </a:solidFill>
                <a:cs typeface="Arial" pitchFamily="34" charset="0"/>
              </a:rPr>
              <a:t>aprobación de los Estados Financieros </a:t>
            </a:r>
            <a:r>
              <a:rPr lang="es-MX" sz="1100" dirty="0">
                <a:solidFill>
                  <a:schemeClr val="tx1">
                    <a:lumMod val="85000"/>
                    <a:lumOff val="15000"/>
                  </a:schemeClr>
                </a:solidFill>
                <a:cs typeface="Arial" pitchFamily="34" charset="0"/>
              </a:rPr>
              <a:t>al mes de julio 2021.</a:t>
            </a:r>
            <a:endParaRPr lang="es-MX" sz="1100" i="1" dirty="0">
              <a:solidFill>
                <a:schemeClr val="tx1">
                  <a:lumMod val="85000"/>
                  <a:lumOff val="15000"/>
                </a:schemeClr>
              </a:solidFill>
              <a:cs typeface="Arial" pitchFamily="34" charset="0"/>
            </a:endParaRPr>
          </a:p>
        </p:txBody>
      </p:sp>
    </p:spTree>
    <p:extLst>
      <p:ext uri="{BB962C8B-B14F-4D97-AF65-F5344CB8AC3E}">
        <p14:creationId xmlns:p14="http://schemas.microsoft.com/office/powerpoint/2010/main" val="2843405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0" y="2607565"/>
            <a:ext cx="6941117" cy="1470025"/>
          </a:xfrm>
        </p:spPr>
        <p:txBody>
          <a:bodyPr/>
          <a:lstStyle/>
          <a:p>
            <a:r>
              <a:rPr lang="es-MX" dirty="0"/>
              <a:t>5. Reporte del Avance Presupuestal y de Préstamos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67833" y="3961998"/>
            <a:ext cx="5742296" cy="1581173"/>
          </a:xfrm>
        </p:spPr>
        <p:txBody>
          <a:bodyPr/>
          <a:lstStyle/>
          <a:p>
            <a:r>
              <a:rPr lang="es-MX" dirty="0"/>
              <a:t>Julio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70932"/>
            <a:ext cx="3429000" cy="3651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endParaRPr kumimoji="0" lang="en-US" sz="9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Tree>
    <p:extLst>
      <p:ext uri="{BB962C8B-B14F-4D97-AF65-F5344CB8AC3E}">
        <p14:creationId xmlns:p14="http://schemas.microsoft.com/office/powerpoint/2010/main" val="3520335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17</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Informe de avance Presupuestal a Julio 2021</a:t>
            </a:r>
          </a:p>
        </p:txBody>
      </p:sp>
      <p:pic>
        <p:nvPicPr>
          <p:cNvPr id="9" name="Imagen 8">
            <a:extLst>
              <a:ext uri="{FF2B5EF4-FFF2-40B4-BE49-F238E27FC236}">
                <a16:creationId xmlns:a16="http://schemas.microsoft.com/office/drawing/2014/main" id="{E26E53DD-EE98-4CBD-B42E-6DC954D1FACF}"/>
              </a:ext>
            </a:extLst>
          </p:cNvPr>
          <p:cNvPicPr>
            <a:picLocks noChangeAspect="1"/>
          </p:cNvPicPr>
          <p:nvPr/>
        </p:nvPicPr>
        <p:blipFill>
          <a:blip r:embed="rId2"/>
          <a:stretch>
            <a:fillRect/>
          </a:stretch>
        </p:blipFill>
        <p:spPr>
          <a:xfrm>
            <a:off x="1794975" y="3028923"/>
            <a:ext cx="5554050" cy="3505371"/>
          </a:xfrm>
          <a:prstGeom prst="rect">
            <a:avLst/>
          </a:prstGeom>
        </p:spPr>
      </p:pic>
      <p:pic>
        <p:nvPicPr>
          <p:cNvPr id="10" name="Imagen 9">
            <a:extLst>
              <a:ext uri="{FF2B5EF4-FFF2-40B4-BE49-F238E27FC236}">
                <a16:creationId xmlns:a16="http://schemas.microsoft.com/office/drawing/2014/main" id="{3C069F4E-D263-43C1-8684-6DA0125EB4B3}"/>
              </a:ext>
            </a:extLst>
          </p:cNvPr>
          <p:cNvPicPr>
            <a:picLocks noChangeAspect="1"/>
          </p:cNvPicPr>
          <p:nvPr/>
        </p:nvPicPr>
        <p:blipFill>
          <a:blip r:embed="rId3"/>
          <a:stretch>
            <a:fillRect/>
          </a:stretch>
        </p:blipFill>
        <p:spPr>
          <a:xfrm>
            <a:off x="266700" y="977355"/>
            <a:ext cx="8505825" cy="1950310"/>
          </a:xfrm>
          <a:prstGeom prst="rect">
            <a:avLst/>
          </a:prstGeom>
        </p:spPr>
      </p:pic>
    </p:spTree>
    <p:extLst>
      <p:ext uri="{BB962C8B-B14F-4D97-AF65-F5344CB8AC3E}">
        <p14:creationId xmlns:p14="http://schemas.microsoft.com/office/powerpoint/2010/main" val="1244276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18</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Ingresos Presupuestales Acumulados Julio 2021</a:t>
            </a:r>
          </a:p>
        </p:txBody>
      </p:sp>
      <p:pic>
        <p:nvPicPr>
          <p:cNvPr id="7" name="Imagen 6">
            <a:extLst>
              <a:ext uri="{FF2B5EF4-FFF2-40B4-BE49-F238E27FC236}">
                <a16:creationId xmlns:a16="http://schemas.microsoft.com/office/drawing/2014/main" id="{4C7CF987-36E6-431F-935F-B99CA3F18F61}"/>
              </a:ext>
            </a:extLst>
          </p:cNvPr>
          <p:cNvPicPr>
            <a:picLocks noChangeAspect="1"/>
          </p:cNvPicPr>
          <p:nvPr/>
        </p:nvPicPr>
        <p:blipFill>
          <a:blip r:embed="rId2"/>
          <a:stretch>
            <a:fillRect/>
          </a:stretch>
        </p:blipFill>
        <p:spPr>
          <a:xfrm>
            <a:off x="85776" y="1025083"/>
            <a:ext cx="8904315" cy="5385274"/>
          </a:xfrm>
          <a:prstGeom prst="rect">
            <a:avLst/>
          </a:prstGeom>
        </p:spPr>
      </p:pic>
    </p:spTree>
    <p:extLst>
      <p:ext uri="{BB962C8B-B14F-4D97-AF65-F5344CB8AC3E}">
        <p14:creationId xmlns:p14="http://schemas.microsoft.com/office/powerpoint/2010/main" val="2492366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19</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Recuperación de Capital Acumulada a Julio 2021</a:t>
            </a:r>
          </a:p>
        </p:txBody>
      </p:sp>
      <p:pic>
        <p:nvPicPr>
          <p:cNvPr id="9" name="Imagen 8">
            <a:extLst>
              <a:ext uri="{FF2B5EF4-FFF2-40B4-BE49-F238E27FC236}">
                <a16:creationId xmlns:a16="http://schemas.microsoft.com/office/drawing/2014/main" id="{06747AF0-A154-430D-A36A-27E247ADDE20}"/>
              </a:ext>
            </a:extLst>
          </p:cNvPr>
          <p:cNvPicPr>
            <a:picLocks noChangeAspect="1"/>
          </p:cNvPicPr>
          <p:nvPr/>
        </p:nvPicPr>
        <p:blipFill rotWithShape="1">
          <a:blip r:embed="rId2"/>
          <a:srcRect t="25141"/>
          <a:stretch/>
        </p:blipFill>
        <p:spPr>
          <a:xfrm>
            <a:off x="1533523" y="1536173"/>
            <a:ext cx="6076950" cy="1430827"/>
          </a:xfrm>
          <a:prstGeom prst="rect">
            <a:avLst/>
          </a:prstGeom>
        </p:spPr>
      </p:pic>
      <p:pic>
        <p:nvPicPr>
          <p:cNvPr id="10" name="Imagen 9">
            <a:extLst>
              <a:ext uri="{FF2B5EF4-FFF2-40B4-BE49-F238E27FC236}">
                <a16:creationId xmlns:a16="http://schemas.microsoft.com/office/drawing/2014/main" id="{68464B92-3566-4F27-B360-90F836C973D1}"/>
              </a:ext>
            </a:extLst>
          </p:cNvPr>
          <p:cNvPicPr>
            <a:picLocks noChangeAspect="1"/>
          </p:cNvPicPr>
          <p:nvPr/>
        </p:nvPicPr>
        <p:blipFill>
          <a:blip r:embed="rId3"/>
          <a:stretch>
            <a:fillRect/>
          </a:stretch>
        </p:blipFill>
        <p:spPr>
          <a:xfrm>
            <a:off x="1824591" y="3135504"/>
            <a:ext cx="5494813" cy="3302734"/>
          </a:xfrm>
          <a:prstGeom prst="rect">
            <a:avLst/>
          </a:prstGeom>
        </p:spPr>
      </p:pic>
    </p:spTree>
    <p:extLst>
      <p:ext uri="{BB962C8B-B14F-4D97-AF65-F5344CB8AC3E}">
        <p14:creationId xmlns:p14="http://schemas.microsoft.com/office/powerpoint/2010/main" val="3338371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4294967295"/>
          </p:nvPr>
        </p:nvSpPr>
        <p:spPr>
          <a:xfrm>
            <a:off x="411375" y="938259"/>
            <a:ext cx="8321247" cy="5661324"/>
          </a:xfrm>
        </p:spPr>
        <p:txBody>
          <a:bodyPr>
            <a:normAutofit/>
          </a:bodyPr>
          <a:lstStyle/>
          <a:p>
            <a:pPr marL="457135" indent="-457135" algn="just" eaLnBrk="0" hangingPunct="0">
              <a:lnSpc>
                <a:spcPct val="120000"/>
              </a:lnSpc>
              <a:spcBef>
                <a:spcPts val="0"/>
              </a:spcBef>
              <a:spcAft>
                <a:spcPct val="20000"/>
              </a:spcAft>
              <a:buFontTx/>
              <a:buAutoNum type="arabicPeriod"/>
              <a:defRPr/>
            </a:pPr>
            <a:r>
              <a:rPr lang="es-MX" sz="1400" dirty="0"/>
              <a:t>Lista de asistencia y declaración de quórum.</a:t>
            </a:r>
          </a:p>
          <a:p>
            <a:pPr marL="457135" indent="-457135" algn="just" eaLnBrk="0" hangingPunct="0">
              <a:lnSpc>
                <a:spcPct val="120000"/>
              </a:lnSpc>
              <a:spcBef>
                <a:spcPts val="0"/>
              </a:spcBef>
              <a:spcAft>
                <a:spcPct val="20000"/>
              </a:spcAft>
              <a:buFontTx/>
              <a:buAutoNum type="arabicPeriod"/>
              <a:defRPr/>
            </a:pPr>
            <a:r>
              <a:rPr lang="es-MX" sz="1400" dirty="0"/>
              <a:t>Aprobación del Orden del Día.</a:t>
            </a:r>
          </a:p>
          <a:p>
            <a:pPr marL="457135" indent="-457135" algn="just" eaLnBrk="0" hangingPunct="0">
              <a:lnSpc>
                <a:spcPct val="120000"/>
              </a:lnSpc>
              <a:spcBef>
                <a:spcPts val="0"/>
              </a:spcBef>
              <a:spcAft>
                <a:spcPct val="20000"/>
              </a:spcAft>
              <a:buFontTx/>
              <a:buAutoNum type="arabicPeriod"/>
              <a:defRPr/>
            </a:pPr>
            <a:r>
              <a:rPr lang="es-MX" sz="1400" dirty="0">
                <a:hlinkClick r:id="rId2" action="ppaction://hlinksldjump">
                  <a:extLst>
                    <a:ext uri="{A12FA001-AC4F-418D-AE19-62706E023703}">
                      <ahyp:hlinkClr xmlns:ahyp="http://schemas.microsoft.com/office/drawing/2018/hyperlinkcolor" val="tx"/>
                    </a:ext>
                  </a:extLst>
                </a:hlinkClick>
              </a:rPr>
              <a:t>Discusión y en su caso Aprobación de Cuadro de Pensionados efectos septiembre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3" action="ppaction://hlinksldjump">
                  <a:extLst>
                    <a:ext uri="{A12FA001-AC4F-418D-AE19-62706E023703}">
                      <ahyp:hlinkClr xmlns:ahyp="http://schemas.microsoft.com/office/drawing/2018/hyperlinkcolor" val="tx"/>
                    </a:ext>
                  </a:extLst>
                </a:hlinkClick>
              </a:rPr>
              <a:t>Discusión y en su caso Aprobación de los Estados Financieros a julio de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4" action="ppaction://hlinksldjump">
                  <a:extLst>
                    <a:ext uri="{A12FA001-AC4F-418D-AE19-62706E023703}">
                      <ahyp:hlinkClr xmlns:ahyp="http://schemas.microsoft.com/office/drawing/2018/hyperlinkcolor" val="tx"/>
                    </a:ext>
                  </a:extLst>
                </a:hlinkClick>
              </a:rPr>
              <a:t>Reporte del Avance Presupuestal y de Préstamos</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5" action="ppaction://hlinksldjump">
                  <a:extLst>
                    <a:ext uri="{A12FA001-AC4F-418D-AE19-62706E023703}">
                      <ahyp:hlinkClr xmlns:ahyp="http://schemas.microsoft.com/office/drawing/2018/hyperlinkcolor" val="tx"/>
                    </a:ext>
                  </a:extLst>
                </a:hlinkClick>
              </a:rPr>
              <a:t>Reporte de la Cartera de Inversiones a julio de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6" action="ppaction://hlinksldjump"/>
              </a:rPr>
              <a:t>Discusión y en su caso Aprobación de la Venta de Papeles Corporativos.</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7" action="ppaction://hlinksldjump"/>
              </a:rPr>
              <a:t>Reporte de Adeudos de Entidades Públicas Patronales a julio 2021</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8" action="ppaction://hlinksldjump"/>
              </a:rPr>
              <a:t>Seguimiento a los Acuerdos del Consejo Directivo</a:t>
            </a:r>
            <a:endParaRPr lang="es-MX" sz="1400" dirty="0"/>
          </a:p>
          <a:p>
            <a:pPr marL="914324" lvl="1" indent="-457135" algn="just" eaLnBrk="0" hangingPunct="0">
              <a:lnSpc>
                <a:spcPct val="120000"/>
              </a:lnSpc>
              <a:spcBef>
                <a:spcPts val="0"/>
              </a:spcBef>
              <a:spcAft>
                <a:spcPct val="20000"/>
              </a:spcAft>
              <a:buFont typeface="+mj-lt"/>
              <a:buAutoNum type="romanUcPeriod"/>
              <a:defRPr/>
            </a:pPr>
            <a:r>
              <a:rPr lang="es-MX" sz="1100" dirty="0"/>
              <a:t>Cuadro Básico de Medicamentos 2021</a:t>
            </a:r>
          </a:p>
          <a:p>
            <a:pPr marL="914324" lvl="1" indent="-457135" algn="just" eaLnBrk="0" hangingPunct="0">
              <a:lnSpc>
                <a:spcPct val="120000"/>
              </a:lnSpc>
              <a:spcBef>
                <a:spcPts val="0"/>
              </a:spcBef>
              <a:spcAft>
                <a:spcPct val="20000"/>
              </a:spcAft>
              <a:buFont typeface="+mj-lt"/>
              <a:buAutoNum type="romanUcPeriod"/>
              <a:defRPr/>
            </a:pPr>
            <a:r>
              <a:rPr lang="es-MX" sz="1100" dirty="0"/>
              <a:t>Presentación del Plan de Acción de Observaciones de la ASEJ</a:t>
            </a:r>
          </a:p>
          <a:p>
            <a:pPr marL="457135" indent="-457135" algn="just" eaLnBrk="0" hangingPunct="0">
              <a:lnSpc>
                <a:spcPct val="120000"/>
              </a:lnSpc>
              <a:spcBef>
                <a:spcPts val="0"/>
              </a:spcBef>
              <a:spcAft>
                <a:spcPct val="20000"/>
              </a:spcAft>
              <a:buFontTx/>
              <a:buAutoNum type="arabicPeriod"/>
              <a:defRPr/>
            </a:pPr>
            <a:r>
              <a:rPr lang="es-MX" sz="1400" dirty="0">
                <a:hlinkClick r:id="rId9" action="ppaction://hlinksldjump"/>
              </a:rPr>
              <a:t>Discusión y en su caso Aprobación del Enajenamiento de las Parcelas Ubicadas en el Ejido el Nabo – Querétaro</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10" action="ppaction://hlinksldjump"/>
              </a:rPr>
              <a:t>Presentación y en su caso Aprobación para la Extensión del Arrendamiento de Predio Propiedad del IPEJAL denominado “Meza de Piedras”, Ubicado en El Arenal, Jalisco, para que el mismo trascienda la administración observando los requisitos legales para su arrendamiento y el valor promedio mínimo derivado de la justipreciación de los avalúos.</a:t>
            </a:r>
            <a:endParaRPr lang="es-MX" sz="1400" dirty="0"/>
          </a:p>
          <a:p>
            <a:pPr marL="457135" indent="-457135" algn="just" eaLnBrk="0" hangingPunct="0">
              <a:lnSpc>
                <a:spcPct val="120000"/>
              </a:lnSpc>
              <a:spcBef>
                <a:spcPts val="0"/>
              </a:spcBef>
              <a:spcAft>
                <a:spcPct val="20000"/>
              </a:spcAft>
              <a:buFontTx/>
              <a:buAutoNum type="arabicPeriod"/>
              <a:defRPr/>
            </a:pPr>
            <a:r>
              <a:rPr lang="es-MX" sz="1400" dirty="0">
                <a:hlinkClick r:id="rId11" action="ppaction://hlinksldjump"/>
              </a:rPr>
              <a:t>Asuntos Varios.</a:t>
            </a:r>
            <a:endParaRPr lang="es-MX" sz="1400" dirty="0"/>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40889"/>
            <a:ext cx="2133600" cy="365125"/>
          </a:xfrm>
        </p:spPr>
        <p:txBody>
          <a:bodyPr/>
          <a:lstStyle/>
          <a:p>
            <a:fld id="{08DCC1CA-BC64-9342-9FC6-0A703FD15379}" type="slidenum">
              <a:rPr lang="en-US" smtClean="0"/>
              <a:pPr/>
              <a:t>2</a:t>
            </a:fld>
            <a:endParaRPr lang="en-US" dirty="0"/>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p:txBody>
          <a:bodyPr/>
          <a:lstStyle/>
          <a:p>
            <a:r>
              <a:rPr lang="es-MX" sz="2000" dirty="0"/>
              <a:t>ORDEN DEL DÍA 08/2021</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838307" y="6468339"/>
            <a:ext cx="3467384" cy="365125"/>
          </a:xfrm>
        </p:spPr>
        <p:txBody>
          <a:bodyPr/>
          <a:lstStyle/>
          <a:p>
            <a:r>
              <a:rPr lang="es-MX" sz="900" dirty="0"/>
              <a:t>Sesión Ordinaria 08/2021 del 25 de Agosto de 2021</a:t>
            </a:r>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20</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51216"/>
            <a:ext cx="8915362" cy="307777"/>
          </a:xfrm>
          <a:prstGeom prst="rect">
            <a:avLst/>
          </a:prstGeom>
          <a:noFill/>
        </p:spPr>
        <p:txBody>
          <a:bodyPr wrap="square">
            <a:spAutoFit/>
          </a:bodyPr>
          <a:lstStyle/>
          <a:p>
            <a:pPr marL="0" lvl="0" indent="0">
              <a:buNone/>
            </a:pPr>
            <a:r>
              <a:rPr lang="es-MX" sz="1400" b="1" dirty="0">
                <a:solidFill>
                  <a:schemeClr val="accent1">
                    <a:lumMod val="50000"/>
                  </a:schemeClr>
                </a:solidFill>
              </a:rPr>
              <a:t>Comparativa de Ingresos y Recuperación de Capital 2019, 2020 y 2021 al cierre de Julio </a:t>
            </a:r>
          </a:p>
        </p:txBody>
      </p:sp>
      <p:pic>
        <p:nvPicPr>
          <p:cNvPr id="8" name="Imagen 7">
            <a:extLst>
              <a:ext uri="{FF2B5EF4-FFF2-40B4-BE49-F238E27FC236}">
                <a16:creationId xmlns:a16="http://schemas.microsoft.com/office/drawing/2014/main" id="{D32B95E8-5E97-4518-8379-FAA08A4E4866}"/>
              </a:ext>
            </a:extLst>
          </p:cNvPr>
          <p:cNvPicPr>
            <a:picLocks noChangeAspect="1"/>
          </p:cNvPicPr>
          <p:nvPr/>
        </p:nvPicPr>
        <p:blipFill>
          <a:blip r:embed="rId2"/>
          <a:stretch>
            <a:fillRect/>
          </a:stretch>
        </p:blipFill>
        <p:spPr>
          <a:xfrm>
            <a:off x="131043" y="1214567"/>
            <a:ext cx="8952840" cy="4407552"/>
          </a:xfrm>
          <a:prstGeom prst="rect">
            <a:avLst/>
          </a:prstGeom>
        </p:spPr>
      </p:pic>
    </p:spTree>
    <p:extLst>
      <p:ext uri="{BB962C8B-B14F-4D97-AF65-F5344CB8AC3E}">
        <p14:creationId xmlns:p14="http://schemas.microsoft.com/office/powerpoint/2010/main" val="4079315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21</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85776" y="68652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0" y="1176756"/>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Capítulo</a:t>
            </a:r>
          </a:p>
        </p:txBody>
      </p:sp>
      <p:pic>
        <p:nvPicPr>
          <p:cNvPr id="9" name="Imagen 8">
            <a:extLst>
              <a:ext uri="{FF2B5EF4-FFF2-40B4-BE49-F238E27FC236}">
                <a16:creationId xmlns:a16="http://schemas.microsoft.com/office/drawing/2014/main" id="{209D0A7E-241D-41AF-A7EE-434C19E22360}"/>
              </a:ext>
            </a:extLst>
          </p:cNvPr>
          <p:cNvPicPr>
            <a:picLocks noChangeAspect="1"/>
          </p:cNvPicPr>
          <p:nvPr/>
        </p:nvPicPr>
        <p:blipFill>
          <a:blip r:embed="rId2"/>
          <a:stretch>
            <a:fillRect/>
          </a:stretch>
        </p:blipFill>
        <p:spPr>
          <a:xfrm>
            <a:off x="0" y="1478465"/>
            <a:ext cx="9157440" cy="1975187"/>
          </a:xfrm>
          <a:prstGeom prst="rect">
            <a:avLst/>
          </a:prstGeom>
        </p:spPr>
      </p:pic>
      <p:pic>
        <p:nvPicPr>
          <p:cNvPr id="11" name="Imagen 10">
            <a:extLst>
              <a:ext uri="{FF2B5EF4-FFF2-40B4-BE49-F238E27FC236}">
                <a16:creationId xmlns:a16="http://schemas.microsoft.com/office/drawing/2014/main" id="{B6025695-663A-453F-8E06-28E0E2B8D96D}"/>
              </a:ext>
            </a:extLst>
          </p:cNvPr>
          <p:cNvPicPr>
            <a:picLocks noChangeAspect="1"/>
          </p:cNvPicPr>
          <p:nvPr/>
        </p:nvPicPr>
        <p:blipFill>
          <a:blip r:embed="rId3"/>
          <a:stretch>
            <a:fillRect/>
          </a:stretch>
        </p:blipFill>
        <p:spPr>
          <a:xfrm>
            <a:off x="2170807" y="3724206"/>
            <a:ext cx="4802385" cy="2240789"/>
          </a:xfrm>
          <a:prstGeom prst="rect">
            <a:avLst/>
          </a:prstGeom>
        </p:spPr>
      </p:pic>
    </p:spTree>
    <p:extLst>
      <p:ext uri="{BB962C8B-B14F-4D97-AF65-F5344CB8AC3E}">
        <p14:creationId xmlns:p14="http://schemas.microsoft.com/office/powerpoint/2010/main" val="3684067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22</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661279"/>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0" y="1048584"/>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Unidad Responsable</a:t>
            </a:r>
          </a:p>
        </p:txBody>
      </p:sp>
      <p:pic>
        <p:nvPicPr>
          <p:cNvPr id="12" name="Imagen 11">
            <a:extLst>
              <a:ext uri="{FF2B5EF4-FFF2-40B4-BE49-F238E27FC236}">
                <a16:creationId xmlns:a16="http://schemas.microsoft.com/office/drawing/2014/main" id="{399E8F1D-3066-459B-8FE1-97E3A037FF5B}"/>
              </a:ext>
            </a:extLst>
          </p:cNvPr>
          <p:cNvPicPr>
            <a:picLocks noChangeAspect="1"/>
          </p:cNvPicPr>
          <p:nvPr/>
        </p:nvPicPr>
        <p:blipFill>
          <a:blip r:embed="rId2"/>
          <a:stretch>
            <a:fillRect/>
          </a:stretch>
        </p:blipFill>
        <p:spPr>
          <a:xfrm>
            <a:off x="66644" y="1491082"/>
            <a:ext cx="9010708" cy="3228523"/>
          </a:xfrm>
          <a:prstGeom prst="rect">
            <a:avLst/>
          </a:prstGeom>
        </p:spPr>
      </p:pic>
    </p:spTree>
    <p:extLst>
      <p:ext uri="{BB962C8B-B14F-4D97-AF65-F5344CB8AC3E}">
        <p14:creationId xmlns:p14="http://schemas.microsoft.com/office/powerpoint/2010/main" val="1572789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23</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73765"/>
            <a:ext cx="5853115" cy="338554"/>
          </a:xfrm>
          <a:prstGeom prst="rect">
            <a:avLst/>
          </a:prstGeom>
          <a:noFill/>
        </p:spPr>
        <p:txBody>
          <a:bodyPr wrap="square">
            <a:spAutoFit/>
          </a:bodyPr>
          <a:lstStyle/>
          <a:p>
            <a:pPr marL="0" lvl="0" indent="0">
              <a:buNone/>
            </a:pPr>
            <a:r>
              <a:rPr lang="es-MX" sz="1600" b="1" dirty="0">
                <a:solidFill>
                  <a:schemeClr val="accent1">
                    <a:lumMod val="50000"/>
                  </a:schemeClr>
                </a:solidFill>
              </a:rPr>
              <a:t>Egresos Presupuestales Acumulados Julio 2021</a:t>
            </a:r>
          </a:p>
        </p:txBody>
      </p:sp>
      <p:sp>
        <p:nvSpPr>
          <p:cNvPr id="10" name="CuadroTexto 9">
            <a:extLst>
              <a:ext uri="{FF2B5EF4-FFF2-40B4-BE49-F238E27FC236}">
                <a16:creationId xmlns:a16="http://schemas.microsoft.com/office/drawing/2014/main" id="{4F3AAFEC-21F2-49AF-A6D5-1FAB9E089DC7}"/>
              </a:ext>
            </a:extLst>
          </p:cNvPr>
          <p:cNvSpPr txBox="1"/>
          <p:nvPr/>
        </p:nvSpPr>
        <p:spPr>
          <a:xfrm>
            <a:off x="1645441" y="1143840"/>
            <a:ext cx="5853115" cy="307777"/>
          </a:xfrm>
          <a:prstGeom prst="rect">
            <a:avLst/>
          </a:prstGeom>
          <a:noFill/>
        </p:spPr>
        <p:txBody>
          <a:bodyPr wrap="square">
            <a:spAutoFit/>
          </a:bodyPr>
          <a:lstStyle/>
          <a:p>
            <a:pPr marL="0" lvl="0" indent="0" algn="ctr">
              <a:buNone/>
            </a:pPr>
            <a:r>
              <a:rPr lang="es-MX" sz="1400" b="1" dirty="0">
                <a:solidFill>
                  <a:schemeClr val="accent1">
                    <a:lumMod val="50000"/>
                  </a:schemeClr>
                </a:solidFill>
              </a:rPr>
              <a:t>Reporte por Unidad Responsable</a:t>
            </a:r>
          </a:p>
        </p:txBody>
      </p:sp>
      <p:pic>
        <p:nvPicPr>
          <p:cNvPr id="8" name="Imagen 7">
            <a:extLst>
              <a:ext uri="{FF2B5EF4-FFF2-40B4-BE49-F238E27FC236}">
                <a16:creationId xmlns:a16="http://schemas.microsoft.com/office/drawing/2014/main" id="{1009EAED-45A8-409B-91B8-762A24B2D47C}"/>
              </a:ext>
            </a:extLst>
          </p:cNvPr>
          <p:cNvPicPr>
            <a:picLocks noChangeAspect="1"/>
          </p:cNvPicPr>
          <p:nvPr/>
        </p:nvPicPr>
        <p:blipFill>
          <a:blip r:embed="rId2"/>
          <a:stretch>
            <a:fillRect/>
          </a:stretch>
        </p:blipFill>
        <p:spPr>
          <a:xfrm>
            <a:off x="370248" y="1504756"/>
            <a:ext cx="8049852" cy="4014922"/>
          </a:xfrm>
          <a:prstGeom prst="rect">
            <a:avLst/>
          </a:prstGeom>
        </p:spPr>
      </p:pic>
    </p:spTree>
    <p:extLst>
      <p:ext uri="{BB962C8B-B14F-4D97-AF65-F5344CB8AC3E}">
        <p14:creationId xmlns:p14="http://schemas.microsoft.com/office/powerpoint/2010/main" val="2797835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24</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Presupuestal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0" y="748380"/>
            <a:ext cx="7176655" cy="338554"/>
          </a:xfrm>
          <a:prstGeom prst="rect">
            <a:avLst/>
          </a:prstGeom>
          <a:noFill/>
        </p:spPr>
        <p:txBody>
          <a:bodyPr wrap="square">
            <a:spAutoFit/>
          </a:bodyPr>
          <a:lstStyle/>
          <a:p>
            <a:pPr marL="0" lvl="0" indent="0">
              <a:buNone/>
            </a:pPr>
            <a:r>
              <a:rPr lang="es-MX" sz="1600" b="1" dirty="0">
                <a:solidFill>
                  <a:schemeClr val="accent1">
                    <a:lumMod val="50000"/>
                  </a:schemeClr>
                </a:solidFill>
              </a:rPr>
              <a:t>Comparativa de Egresos 2019, 2020 y 2021 al cierre de Julio</a:t>
            </a:r>
          </a:p>
        </p:txBody>
      </p:sp>
      <p:pic>
        <p:nvPicPr>
          <p:cNvPr id="9" name="Imagen 8">
            <a:extLst>
              <a:ext uri="{FF2B5EF4-FFF2-40B4-BE49-F238E27FC236}">
                <a16:creationId xmlns:a16="http://schemas.microsoft.com/office/drawing/2014/main" id="{10714A25-C5B3-419F-B83B-F0F2151D86ED}"/>
              </a:ext>
            </a:extLst>
          </p:cNvPr>
          <p:cNvPicPr>
            <a:picLocks noChangeAspect="1"/>
          </p:cNvPicPr>
          <p:nvPr/>
        </p:nvPicPr>
        <p:blipFill>
          <a:blip r:embed="rId2"/>
          <a:stretch>
            <a:fillRect/>
          </a:stretch>
        </p:blipFill>
        <p:spPr>
          <a:xfrm>
            <a:off x="332796" y="1154818"/>
            <a:ext cx="8267319" cy="5179525"/>
          </a:xfrm>
          <a:prstGeom prst="rect">
            <a:avLst/>
          </a:prstGeom>
        </p:spPr>
      </p:pic>
    </p:spTree>
    <p:extLst>
      <p:ext uri="{BB962C8B-B14F-4D97-AF65-F5344CB8AC3E}">
        <p14:creationId xmlns:p14="http://schemas.microsoft.com/office/powerpoint/2010/main" val="2004281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25</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de Préstamos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1" y="847541"/>
            <a:ext cx="2872425" cy="338554"/>
          </a:xfrm>
          <a:prstGeom prst="rect">
            <a:avLst/>
          </a:prstGeom>
          <a:noFill/>
        </p:spPr>
        <p:txBody>
          <a:bodyPr wrap="square">
            <a:spAutoFit/>
          </a:bodyPr>
          <a:lstStyle/>
          <a:p>
            <a:pPr marL="0" lvl="0" indent="0">
              <a:buNone/>
            </a:pPr>
            <a:r>
              <a:rPr lang="es-MX" sz="1600" b="1" dirty="0">
                <a:solidFill>
                  <a:schemeClr val="accent1">
                    <a:lumMod val="50000"/>
                  </a:schemeClr>
                </a:solidFill>
              </a:rPr>
              <a:t>Avance de Préstamos</a:t>
            </a:r>
          </a:p>
        </p:txBody>
      </p:sp>
      <p:pic>
        <p:nvPicPr>
          <p:cNvPr id="11" name="Imagen 10">
            <a:extLst>
              <a:ext uri="{FF2B5EF4-FFF2-40B4-BE49-F238E27FC236}">
                <a16:creationId xmlns:a16="http://schemas.microsoft.com/office/drawing/2014/main" id="{B174DFF7-3D65-4C69-8EA0-6FB74A86D006}"/>
              </a:ext>
            </a:extLst>
          </p:cNvPr>
          <p:cNvPicPr>
            <a:picLocks noChangeAspect="1"/>
          </p:cNvPicPr>
          <p:nvPr/>
        </p:nvPicPr>
        <p:blipFill rotWithShape="1">
          <a:blip r:embed="rId2"/>
          <a:srcRect b="65589"/>
          <a:stretch/>
        </p:blipFill>
        <p:spPr>
          <a:xfrm>
            <a:off x="-1" y="1249385"/>
            <a:ext cx="9144000" cy="2990492"/>
          </a:xfrm>
          <a:prstGeom prst="rect">
            <a:avLst/>
          </a:prstGeom>
        </p:spPr>
      </p:pic>
      <p:pic>
        <p:nvPicPr>
          <p:cNvPr id="13" name="Imagen 12">
            <a:extLst>
              <a:ext uri="{FF2B5EF4-FFF2-40B4-BE49-F238E27FC236}">
                <a16:creationId xmlns:a16="http://schemas.microsoft.com/office/drawing/2014/main" id="{FB4A25B2-D3E0-4144-AB9A-2012445E2905}"/>
              </a:ext>
            </a:extLst>
          </p:cNvPr>
          <p:cNvPicPr>
            <a:picLocks noChangeAspect="1"/>
          </p:cNvPicPr>
          <p:nvPr/>
        </p:nvPicPr>
        <p:blipFill rotWithShape="1">
          <a:blip r:embed="rId3"/>
          <a:srcRect l="10033" t="13900" r="14309" b="9840"/>
          <a:stretch/>
        </p:blipFill>
        <p:spPr>
          <a:xfrm>
            <a:off x="1468582" y="4239877"/>
            <a:ext cx="923636" cy="1039546"/>
          </a:xfrm>
          <a:prstGeom prst="rect">
            <a:avLst/>
          </a:prstGeom>
        </p:spPr>
      </p:pic>
      <p:pic>
        <p:nvPicPr>
          <p:cNvPr id="14" name="Imagen 13">
            <a:extLst>
              <a:ext uri="{FF2B5EF4-FFF2-40B4-BE49-F238E27FC236}">
                <a16:creationId xmlns:a16="http://schemas.microsoft.com/office/drawing/2014/main" id="{971CDEDE-89D4-4170-BDDB-9B4C7BA9DD41}"/>
              </a:ext>
            </a:extLst>
          </p:cNvPr>
          <p:cNvPicPr>
            <a:picLocks noChangeAspect="1"/>
          </p:cNvPicPr>
          <p:nvPr/>
        </p:nvPicPr>
        <p:blipFill rotWithShape="1">
          <a:blip r:embed="rId4"/>
          <a:srcRect l="15263" t="11428" r="15888" b="14348"/>
          <a:stretch/>
        </p:blipFill>
        <p:spPr>
          <a:xfrm>
            <a:off x="3537527" y="4279265"/>
            <a:ext cx="840509" cy="871152"/>
          </a:xfrm>
          <a:prstGeom prst="rect">
            <a:avLst/>
          </a:prstGeom>
        </p:spPr>
      </p:pic>
      <p:pic>
        <p:nvPicPr>
          <p:cNvPr id="15" name="Imagen 14">
            <a:extLst>
              <a:ext uri="{FF2B5EF4-FFF2-40B4-BE49-F238E27FC236}">
                <a16:creationId xmlns:a16="http://schemas.microsoft.com/office/drawing/2014/main" id="{849C7056-B64C-4D9B-A0BB-2D8500A1261C}"/>
              </a:ext>
            </a:extLst>
          </p:cNvPr>
          <p:cNvPicPr>
            <a:picLocks noChangeAspect="1"/>
          </p:cNvPicPr>
          <p:nvPr/>
        </p:nvPicPr>
        <p:blipFill rotWithShape="1">
          <a:blip r:embed="rId5"/>
          <a:srcRect l="9099" t="11428" r="6053" b="14348"/>
          <a:stretch/>
        </p:blipFill>
        <p:spPr>
          <a:xfrm>
            <a:off x="5568171" y="4239877"/>
            <a:ext cx="1035829" cy="871152"/>
          </a:xfrm>
          <a:prstGeom prst="rect">
            <a:avLst/>
          </a:prstGeom>
        </p:spPr>
      </p:pic>
      <p:pic>
        <p:nvPicPr>
          <p:cNvPr id="16" name="Imagen 15">
            <a:extLst>
              <a:ext uri="{FF2B5EF4-FFF2-40B4-BE49-F238E27FC236}">
                <a16:creationId xmlns:a16="http://schemas.microsoft.com/office/drawing/2014/main" id="{CF9BF425-1329-436C-BF9F-FF47B5A648B2}"/>
              </a:ext>
            </a:extLst>
          </p:cNvPr>
          <p:cNvPicPr>
            <a:picLocks noChangeAspect="1"/>
          </p:cNvPicPr>
          <p:nvPr/>
        </p:nvPicPr>
        <p:blipFill rotWithShape="1">
          <a:blip r:embed="rId6"/>
          <a:srcRect l="15478" t="11428" r="15938" b="14348"/>
          <a:stretch/>
        </p:blipFill>
        <p:spPr>
          <a:xfrm>
            <a:off x="7743677" y="4279265"/>
            <a:ext cx="840509" cy="871152"/>
          </a:xfrm>
          <a:prstGeom prst="rect">
            <a:avLst/>
          </a:prstGeom>
        </p:spPr>
      </p:pic>
    </p:spTree>
    <p:extLst>
      <p:ext uri="{BB962C8B-B14F-4D97-AF65-F5344CB8AC3E}">
        <p14:creationId xmlns:p14="http://schemas.microsoft.com/office/powerpoint/2010/main" val="3601026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a:extLst>
              <a:ext uri="{FF2B5EF4-FFF2-40B4-BE49-F238E27FC236}">
                <a16:creationId xmlns:a16="http://schemas.microsoft.com/office/drawing/2014/main" id="{A285E0FB-6A5B-4508-8FF5-D3737CB71963}"/>
              </a:ext>
            </a:extLst>
          </p:cNvPr>
          <p:cNvPicPr>
            <a:picLocks noChangeAspect="1"/>
          </p:cNvPicPr>
          <p:nvPr/>
        </p:nvPicPr>
        <p:blipFill rotWithShape="1">
          <a:blip r:embed="rId2"/>
          <a:srcRect t="34733" b="124"/>
          <a:stretch/>
        </p:blipFill>
        <p:spPr>
          <a:xfrm>
            <a:off x="126748" y="867002"/>
            <a:ext cx="9144000" cy="5661216"/>
          </a:xfrm>
          <a:prstGeom prst="rect">
            <a:avLst/>
          </a:prstGeom>
        </p:spPr>
      </p:pic>
      <p:sp>
        <p:nvSpPr>
          <p:cNvPr id="2" name="Marcador de número de diapositiva 1">
            <a:extLst>
              <a:ext uri="{FF2B5EF4-FFF2-40B4-BE49-F238E27FC236}">
                <a16:creationId xmlns:a16="http://schemas.microsoft.com/office/drawing/2014/main" id="{744DA71D-659B-49B0-9CEE-6486C8896122}"/>
              </a:ext>
            </a:extLst>
          </p:cNvPr>
          <p:cNvSpPr>
            <a:spLocks noGrp="1"/>
          </p:cNvSpPr>
          <p:nvPr>
            <p:ph type="sldNum" sz="quarter" idx="4"/>
          </p:nvPr>
        </p:nvSpPr>
        <p:spPr/>
        <p:txBody>
          <a:bodyPr/>
          <a:lstStyle/>
          <a:p>
            <a:fld id="{08DCC1CA-BC64-9342-9FC6-0A703FD15379}" type="slidenum">
              <a:rPr lang="en-US" smtClean="0"/>
              <a:pPr/>
              <a:t>26</a:t>
            </a:fld>
            <a:endParaRPr lang="en-US" dirty="0"/>
          </a:p>
        </p:txBody>
      </p:sp>
      <p:sp>
        <p:nvSpPr>
          <p:cNvPr id="3" name="Título 2">
            <a:extLst>
              <a:ext uri="{FF2B5EF4-FFF2-40B4-BE49-F238E27FC236}">
                <a16:creationId xmlns:a16="http://schemas.microsoft.com/office/drawing/2014/main" id="{6E140EA6-CE9C-41EF-887F-687C47975CC4}"/>
              </a:ext>
            </a:extLst>
          </p:cNvPr>
          <p:cNvSpPr>
            <a:spLocks noGrp="1"/>
          </p:cNvSpPr>
          <p:nvPr>
            <p:ph type="title"/>
          </p:nvPr>
        </p:nvSpPr>
        <p:spPr>
          <a:xfrm>
            <a:off x="1689100" y="51986"/>
            <a:ext cx="6731000" cy="445059"/>
          </a:xfrm>
        </p:spPr>
        <p:txBody>
          <a:bodyPr/>
          <a:lstStyle/>
          <a:p>
            <a:r>
              <a:rPr lang="es-MX" dirty="0"/>
              <a:t>Reporte del Avance de Préstamos a Julio 2021</a:t>
            </a:r>
          </a:p>
        </p:txBody>
      </p:sp>
      <p:sp>
        <p:nvSpPr>
          <p:cNvPr id="4" name="Marcador de pie de página 3">
            <a:extLst>
              <a:ext uri="{FF2B5EF4-FFF2-40B4-BE49-F238E27FC236}">
                <a16:creationId xmlns:a16="http://schemas.microsoft.com/office/drawing/2014/main" id="{7DC5737F-2A2B-4B41-A41A-F9A059D4C475}"/>
              </a:ext>
            </a:extLst>
          </p:cNvPr>
          <p:cNvSpPr>
            <a:spLocks noGrp="1"/>
          </p:cNvSpPr>
          <p:nvPr>
            <p:ph type="ftr" sz="quarter" idx="3"/>
          </p:nvPr>
        </p:nvSpPr>
        <p:spPr/>
        <p:txBody>
          <a:bodyPr/>
          <a:lstStyle/>
          <a:p>
            <a:r>
              <a:rPr lang="es-MX" dirty="0"/>
              <a:t>Sesión Ordinaria 08/2021 del 25 de Agosto de 2021</a:t>
            </a:r>
          </a:p>
        </p:txBody>
      </p:sp>
      <p:sp>
        <p:nvSpPr>
          <p:cNvPr id="6" name="CuadroTexto 5">
            <a:extLst>
              <a:ext uri="{FF2B5EF4-FFF2-40B4-BE49-F238E27FC236}">
                <a16:creationId xmlns:a16="http://schemas.microsoft.com/office/drawing/2014/main" id="{57D6B8E4-5537-414E-86AA-84FFFEC5B372}"/>
              </a:ext>
            </a:extLst>
          </p:cNvPr>
          <p:cNvSpPr txBox="1"/>
          <p:nvPr/>
        </p:nvSpPr>
        <p:spPr>
          <a:xfrm>
            <a:off x="1" y="618428"/>
            <a:ext cx="2872425" cy="338554"/>
          </a:xfrm>
          <a:prstGeom prst="rect">
            <a:avLst/>
          </a:prstGeom>
          <a:noFill/>
        </p:spPr>
        <p:txBody>
          <a:bodyPr wrap="square">
            <a:spAutoFit/>
          </a:bodyPr>
          <a:lstStyle/>
          <a:p>
            <a:pPr marL="0" lvl="0" indent="0">
              <a:buNone/>
            </a:pPr>
            <a:r>
              <a:rPr lang="es-MX" sz="1600" b="1" dirty="0">
                <a:solidFill>
                  <a:schemeClr val="accent1">
                    <a:lumMod val="50000"/>
                  </a:schemeClr>
                </a:solidFill>
              </a:rPr>
              <a:t>Avance de Préstamos</a:t>
            </a:r>
          </a:p>
        </p:txBody>
      </p:sp>
      <p:pic>
        <p:nvPicPr>
          <p:cNvPr id="20" name="Imagen 19">
            <a:extLst>
              <a:ext uri="{FF2B5EF4-FFF2-40B4-BE49-F238E27FC236}">
                <a16:creationId xmlns:a16="http://schemas.microsoft.com/office/drawing/2014/main" id="{D929B926-93CB-4DCD-B198-A5384C58C2DA}"/>
              </a:ext>
            </a:extLst>
          </p:cNvPr>
          <p:cNvPicPr>
            <a:picLocks noChangeAspect="1"/>
          </p:cNvPicPr>
          <p:nvPr/>
        </p:nvPicPr>
        <p:blipFill rotWithShape="1">
          <a:blip r:embed="rId3"/>
          <a:srcRect l="10033" t="13900" r="14309" b="9840"/>
          <a:stretch/>
        </p:blipFill>
        <p:spPr>
          <a:xfrm>
            <a:off x="3454400" y="2782269"/>
            <a:ext cx="923636" cy="1039546"/>
          </a:xfrm>
          <a:prstGeom prst="rect">
            <a:avLst/>
          </a:prstGeom>
        </p:spPr>
      </p:pic>
      <p:pic>
        <p:nvPicPr>
          <p:cNvPr id="21" name="Imagen 20">
            <a:extLst>
              <a:ext uri="{FF2B5EF4-FFF2-40B4-BE49-F238E27FC236}">
                <a16:creationId xmlns:a16="http://schemas.microsoft.com/office/drawing/2014/main" id="{0BD8AD3B-87F9-4397-A737-06F82C76635F}"/>
              </a:ext>
            </a:extLst>
          </p:cNvPr>
          <p:cNvPicPr>
            <a:picLocks noChangeAspect="1"/>
          </p:cNvPicPr>
          <p:nvPr/>
        </p:nvPicPr>
        <p:blipFill rotWithShape="1">
          <a:blip r:embed="rId4"/>
          <a:srcRect l="15263" t="11428" r="15888" b="14348"/>
          <a:stretch/>
        </p:blipFill>
        <p:spPr>
          <a:xfrm>
            <a:off x="8176743" y="2848250"/>
            <a:ext cx="840509" cy="871152"/>
          </a:xfrm>
          <a:prstGeom prst="rect">
            <a:avLst/>
          </a:prstGeom>
        </p:spPr>
      </p:pic>
      <p:pic>
        <p:nvPicPr>
          <p:cNvPr id="22" name="Imagen 21">
            <a:extLst>
              <a:ext uri="{FF2B5EF4-FFF2-40B4-BE49-F238E27FC236}">
                <a16:creationId xmlns:a16="http://schemas.microsoft.com/office/drawing/2014/main" id="{FC6E63CF-7372-4A6C-869E-04AE653242DF}"/>
              </a:ext>
            </a:extLst>
          </p:cNvPr>
          <p:cNvPicPr>
            <a:picLocks noChangeAspect="1"/>
          </p:cNvPicPr>
          <p:nvPr/>
        </p:nvPicPr>
        <p:blipFill rotWithShape="1">
          <a:blip r:embed="rId5"/>
          <a:srcRect l="9099" t="11428" r="6053" b="14348"/>
          <a:stretch/>
        </p:blipFill>
        <p:spPr>
          <a:xfrm>
            <a:off x="3536170" y="5603098"/>
            <a:ext cx="1035829" cy="871152"/>
          </a:xfrm>
          <a:prstGeom prst="rect">
            <a:avLst/>
          </a:prstGeom>
        </p:spPr>
      </p:pic>
      <p:pic>
        <p:nvPicPr>
          <p:cNvPr id="23" name="Imagen 22">
            <a:extLst>
              <a:ext uri="{FF2B5EF4-FFF2-40B4-BE49-F238E27FC236}">
                <a16:creationId xmlns:a16="http://schemas.microsoft.com/office/drawing/2014/main" id="{799F637C-6358-45FF-89FC-D09BC2A45D7E}"/>
              </a:ext>
            </a:extLst>
          </p:cNvPr>
          <p:cNvPicPr>
            <a:picLocks noChangeAspect="1"/>
          </p:cNvPicPr>
          <p:nvPr/>
        </p:nvPicPr>
        <p:blipFill rotWithShape="1">
          <a:blip r:embed="rId6"/>
          <a:srcRect l="15478" t="11428" r="15938" b="14348"/>
          <a:stretch/>
        </p:blipFill>
        <p:spPr>
          <a:xfrm>
            <a:off x="8176743" y="5700650"/>
            <a:ext cx="840509" cy="871152"/>
          </a:xfrm>
          <a:prstGeom prst="rect">
            <a:avLst/>
          </a:prstGeom>
        </p:spPr>
      </p:pic>
    </p:spTree>
    <p:extLst>
      <p:ext uri="{BB962C8B-B14F-4D97-AF65-F5344CB8AC3E}">
        <p14:creationId xmlns:p14="http://schemas.microsoft.com/office/powerpoint/2010/main" val="412037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469387" y="2655589"/>
            <a:ext cx="5742296" cy="830997"/>
          </a:xfrm>
        </p:spPr>
        <p:txBody>
          <a:bodyPr/>
          <a:lstStyle/>
          <a:p>
            <a:r>
              <a:rPr lang="es-MX" dirty="0"/>
              <a:t>6. Reporte de la Cartera de Inversiones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442862" y="3737253"/>
            <a:ext cx="1795347" cy="667388"/>
          </a:xfrm>
        </p:spPr>
        <p:txBody>
          <a:bodyPr>
            <a:normAutofit/>
          </a:bodyPr>
          <a:lstStyle/>
          <a:p>
            <a:r>
              <a:rPr lang="es-MX" dirty="0"/>
              <a:t>Julio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27</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687748" y="5723433"/>
            <a:ext cx="8272130" cy="769441"/>
          </a:xfrm>
          <a:prstGeom prst="rect">
            <a:avLst/>
          </a:prstGeom>
        </p:spPr>
        <p:txBody>
          <a:bodyPr wrap="square">
            <a:spAutoFit/>
          </a:bodyPr>
          <a:lstStyle/>
          <a:p>
            <a:pPr marL="285750" indent="-285750" algn="just">
              <a:buFont typeface="Wingdings" panose="05000000000000000000" pitchFamily="2" charset="2"/>
              <a:buChar char="q"/>
            </a:pPr>
            <a:r>
              <a:rPr lang="es-MX" sz="1100" dirty="0"/>
              <a:t>En seguimiento al </a:t>
            </a:r>
            <a:r>
              <a:rPr lang="es-MX" sz="1100" i="1" dirty="0"/>
              <a:t>punto seis </a:t>
            </a:r>
            <a:r>
              <a:rPr lang="es-MX" sz="1100" dirty="0"/>
              <a:t>del orden del día, relativo al </a:t>
            </a:r>
            <a:r>
              <a:rPr lang="es-MX" sz="1100" i="1" dirty="0"/>
              <a:t>Reporte de la Cartera de Inversiones</a:t>
            </a:r>
            <a:r>
              <a:rPr lang="es-MX" sz="1100" dirty="0"/>
              <a:t>, el Director General del Instituto de Pensiones del Estado de Jalisco, Héctor Pizano Ramos, con fundamento en lo establecido en el artículo 154 fracción XVIII de la Ley del Instituto de Pensiones del Estado de Jalisco, presenta el </a:t>
            </a:r>
            <a:r>
              <a:rPr lang="es-MX" sz="1100" i="1" dirty="0"/>
              <a:t>Reporte de la Cartera de Inversiones al mes de Julio de 2021</a:t>
            </a:r>
            <a:r>
              <a:rPr lang="es-MX" sz="1100" dirty="0"/>
              <a:t>, conforme al siguiente resumen:</a:t>
            </a:r>
          </a:p>
        </p:txBody>
      </p:sp>
    </p:spTree>
    <p:extLst>
      <p:ext uri="{BB962C8B-B14F-4D97-AF65-F5344CB8AC3E}">
        <p14:creationId xmlns:p14="http://schemas.microsoft.com/office/powerpoint/2010/main" val="2785388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A0C8810-EA4F-474B-80BF-DAE49C764AE3}"/>
              </a:ext>
            </a:extLst>
          </p:cNvPr>
          <p:cNvSpPr>
            <a:spLocks noGrp="1"/>
          </p:cNvSpPr>
          <p:nvPr>
            <p:ph type="sldNum" sz="quarter" idx="11"/>
          </p:nvPr>
        </p:nvSpPr>
        <p:spPr/>
        <p:txBody>
          <a:bodyPr/>
          <a:lstStyle/>
          <a:p>
            <a:fld id="{08DCC1CA-BC64-9342-9FC6-0A703FD15379}" type="slidenum">
              <a:rPr lang="en-US" smtClean="0"/>
              <a:pPr/>
              <a:t>28</a:t>
            </a:fld>
            <a:endParaRPr lang="en-US" dirty="0"/>
          </a:p>
        </p:txBody>
      </p:sp>
      <p:sp>
        <p:nvSpPr>
          <p:cNvPr id="4" name="Título 3">
            <a:extLst>
              <a:ext uri="{FF2B5EF4-FFF2-40B4-BE49-F238E27FC236}">
                <a16:creationId xmlns:a16="http://schemas.microsoft.com/office/drawing/2014/main" id="{7BD77C49-45DD-40BD-99BE-B3862CA76FD7}"/>
              </a:ext>
            </a:extLst>
          </p:cNvPr>
          <p:cNvSpPr>
            <a:spLocks noGrp="1"/>
          </p:cNvSpPr>
          <p:nvPr>
            <p:ph type="title" idx="4294967295"/>
          </p:nvPr>
        </p:nvSpPr>
        <p:spPr/>
        <p:txBody>
          <a:bodyPr/>
          <a:lstStyle/>
          <a:p>
            <a:pPr algn="ctr"/>
            <a:r>
              <a:rPr lang="es-MX" sz="2000" dirty="0"/>
              <a:t>Cartera Total de Inversiones IPEJAL</a:t>
            </a:r>
          </a:p>
        </p:txBody>
      </p:sp>
      <p:sp>
        <p:nvSpPr>
          <p:cNvPr id="5" name="Marcador de pie de página 4">
            <a:extLst>
              <a:ext uri="{FF2B5EF4-FFF2-40B4-BE49-F238E27FC236}">
                <a16:creationId xmlns:a16="http://schemas.microsoft.com/office/drawing/2014/main" id="{53D76639-6E8E-41BA-BBF6-A7D3DAE4C7E6}"/>
              </a:ext>
            </a:extLst>
          </p:cNvPr>
          <p:cNvSpPr>
            <a:spLocks noGrp="1"/>
          </p:cNvSpPr>
          <p:nvPr>
            <p:ph type="ftr" sz="quarter" idx="10"/>
          </p:nvPr>
        </p:nvSpPr>
        <p:spPr/>
        <p:txBody>
          <a:bodyPr/>
          <a:lstStyle/>
          <a:p>
            <a:r>
              <a:rPr lang="es-MX" sz="900" dirty="0"/>
              <a:t>Sesión Ordinaria 08/2021 del 25 de Agosto de 2021</a:t>
            </a:r>
          </a:p>
        </p:txBody>
      </p:sp>
      <p:sp>
        <p:nvSpPr>
          <p:cNvPr id="11" name="CuadroTexto 10">
            <a:extLst>
              <a:ext uri="{FF2B5EF4-FFF2-40B4-BE49-F238E27FC236}">
                <a16:creationId xmlns:a16="http://schemas.microsoft.com/office/drawing/2014/main" id="{B5B81269-24E0-4601-A1C1-EEF8F4C06796}"/>
              </a:ext>
            </a:extLst>
          </p:cNvPr>
          <p:cNvSpPr txBox="1"/>
          <p:nvPr/>
        </p:nvSpPr>
        <p:spPr>
          <a:xfrm>
            <a:off x="0" y="6171232"/>
            <a:ext cx="6378536" cy="246221"/>
          </a:xfrm>
          <a:prstGeom prst="rect">
            <a:avLst/>
          </a:prstGeom>
          <a:noFill/>
        </p:spPr>
        <p:txBody>
          <a:bodyPr wrap="square" rtlCol="0">
            <a:spAutoFit/>
          </a:bodyPr>
          <a:lstStyle/>
          <a:p>
            <a:r>
              <a:rPr lang="es-MX" sz="1000" dirty="0"/>
              <a:t>*Se modifico el formato en base a las nuevas políticas de IPEJAL aprobadas el 1 de junio de 2020</a:t>
            </a:r>
          </a:p>
        </p:txBody>
      </p:sp>
      <p:pic>
        <p:nvPicPr>
          <p:cNvPr id="12" name="Imagen 11">
            <a:extLst>
              <a:ext uri="{FF2B5EF4-FFF2-40B4-BE49-F238E27FC236}">
                <a16:creationId xmlns:a16="http://schemas.microsoft.com/office/drawing/2014/main" id="{4A4BAE9C-5885-429A-A4E3-2A668C47B51F}"/>
              </a:ext>
            </a:extLst>
          </p:cNvPr>
          <p:cNvPicPr>
            <a:picLocks noChangeAspect="1"/>
          </p:cNvPicPr>
          <p:nvPr/>
        </p:nvPicPr>
        <p:blipFill>
          <a:blip r:embed="rId2">
            <a:lum bright="-20000" contrast="40000"/>
          </a:blip>
          <a:stretch>
            <a:fillRect/>
          </a:stretch>
        </p:blipFill>
        <p:spPr>
          <a:xfrm>
            <a:off x="5673837" y="805932"/>
            <a:ext cx="3362660" cy="5166838"/>
          </a:xfrm>
          <a:prstGeom prst="rect">
            <a:avLst/>
          </a:prstGeom>
        </p:spPr>
      </p:pic>
      <p:pic>
        <p:nvPicPr>
          <p:cNvPr id="13" name="Imagen 12">
            <a:extLst>
              <a:ext uri="{FF2B5EF4-FFF2-40B4-BE49-F238E27FC236}">
                <a16:creationId xmlns:a16="http://schemas.microsoft.com/office/drawing/2014/main" id="{0325BACF-1755-4929-AF12-487EE5CB385B}"/>
              </a:ext>
            </a:extLst>
          </p:cNvPr>
          <p:cNvPicPr>
            <a:picLocks noChangeAspect="1"/>
          </p:cNvPicPr>
          <p:nvPr/>
        </p:nvPicPr>
        <p:blipFill rotWithShape="1">
          <a:blip r:embed="rId3">
            <a:lum bright="-20000" contrast="40000"/>
          </a:blip>
          <a:srcRect l="61741"/>
          <a:stretch/>
        </p:blipFill>
        <p:spPr>
          <a:xfrm>
            <a:off x="4058800" y="805931"/>
            <a:ext cx="1437839" cy="5166839"/>
          </a:xfrm>
          <a:prstGeom prst="rect">
            <a:avLst/>
          </a:prstGeom>
        </p:spPr>
      </p:pic>
      <p:pic>
        <p:nvPicPr>
          <p:cNvPr id="14" name="Imagen 13">
            <a:extLst>
              <a:ext uri="{FF2B5EF4-FFF2-40B4-BE49-F238E27FC236}">
                <a16:creationId xmlns:a16="http://schemas.microsoft.com/office/drawing/2014/main" id="{433C70BE-CCE2-429F-A70A-A01BC51BD762}"/>
              </a:ext>
            </a:extLst>
          </p:cNvPr>
          <p:cNvPicPr>
            <a:picLocks noChangeAspect="1"/>
          </p:cNvPicPr>
          <p:nvPr/>
        </p:nvPicPr>
        <p:blipFill>
          <a:blip r:embed="rId4">
            <a:lum bright="-20000" contrast="40000"/>
          </a:blip>
          <a:stretch>
            <a:fillRect/>
          </a:stretch>
        </p:blipFill>
        <p:spPr>
          <a:xfrm>
            <a:off x="61783" y="805931"/>
            <a:ext cx="3997017" cy="5166839"/>
          </a:xfrm>
          <a:prstGeom prst="rect">
            <a:avLst/>
          </a:prstGeom>
        </p:spPr>
      </p:pic>
    </p:spTree>
    <p:extLst>
      <p:ext uri="{BB962C8B-B14F-4D97-AF65-F5344CB8AC3E}">
        <p14:creationId xmlns:p14="http://schemas.microsoft.com/office/powerpoint/2010/main" val="4200529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B4D8619-24CB-472B-A867-38DE7A4E6EFE}"/>
              </a:ext>
            </a:extLst>
          </p:cNvPr>
          <p:cNvSpPr>
            <a:spLocks noGrp="1"/>
          </p:cNvSpPr>
          <p:nvPr>
            <p:ph type="sldNum" sz="quarter" idx="11"/>
          </p:nvPr>
        </p:nvSpPr>
        <p:spPr/>
        <p:txBody>
          <a:bodyPr/>
          <a:lstStyle/>
          <a:p>
            <a:fld id="{08DCC1CA-BC64-9342-9FC6-0A703FD15379}" type="slidenum">
              <a:rPr lang="en-US" smtClean="0"/>
              <a:pPr/>
              <a:t>29</a:t>
            </a:fld>
            <a:endParaRPr lang="en-US" dirty="0"/>
          </a:p>
        </p:txBody>
      </p:sp>
      <p:sp>
        <p:nvSpPr>
          <p:cNvPr id="4" name="Título 3">
            <a:extLst>
              <a:ext uri="{FF2B5EF4-FFF2-40B4-BE49-F238E27FC236}">
                <a16:creationId xmlns:a16="http://schemas.microsoft.com/office/drawing/2014/main" id="{F5A5FA20-609F-4355-B3F9-95CA2537A879}"/>
              </a:ext>
            </a:extLst>
          </p:cNvPr>
          <p:cNvSpPr>
            <a:spLocks noGrp="1"/>
          </p:cNvSpPr>
          <p:nvPr>
            <p:ph type="title" idx="4294967295"/>
          </p:nvPr>
        </p:nvSpPr>
        <p:spPr>
          <a:xfrm>
            <a:off x="1685925" y="46427"/>
            <a:ext cx="6742112" cy="490538"/>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395C5985-D9EF-4703-88FD-36BBC5004EB7}"/>
              </a:ext>
            </a:extLst>
          </p:cNvPr>
          <p:cNvSpPr>
            <a:spLocks noGrp="1"/>
          </p:cNvSpPr>
          <p:nvPr>
            <p:ph type="ftr" sz="quarter" idx="10"/>
          </p:nvPr>
        </p:nvSpPr>
        <p:spPr>
          <a:xfrm>
            <a:off x="2886075" y="6446448"/>
            <a:ext cx="3371850" cy="365125"/>
          </a:xfrm>
        </p:spPr>
        <p:txBody>
          <a:bodyPr/>
          <a:lstStyle/>
          <a:p>
            <a:r>
              <a:rPr lang="es-MX" sz="900" dirty="0"/>
              <a:t>Sesión Ordinaria 08/2021 del 25 de Agosto de 2021</a:t>
            </a:r>
          </a:p>
        </p:txBody>
      </p:sp>
      <p:sp>
        <p:nvSpPr>
          <p:cNvPr id="6" name="5 Rectángulo">
            <a:extLst>
              <a:ext uri="{FF2B5EF4-FFF2-40B4-BE49-F238E27FC236}">
                <a16:creationId xmlns:a16="http://schemas.microsoft.com/office/drawing/2014/main" id="{997F5B79-4106-421C-8D4C-72B73D0D8A9D}"/>
              </a:ext>
            </a:extLst>
          </p:cNvPr>
          <p:cNvSpPr/>
          <p:nvPr/>
        </p:nvSpPr>
        <p:spPr>
          <a:xfrm>
            <a:off x="0" y="693456"/>
            <a:ext cx="7927170" cy="338554"/>
          </a:xfrm>
          <a:prstGeom prst="rect">
            <a:avLst/>
          </a:prstGeom>
        </p:spPr>
        <p:txBody>
          <a:bodyPr wrap="none">
            <a:spAutoFit/>
          </a:bodyPr>
          <a:lstStyle/>
          <a:p>
            <a:r>
              <a:rPr lang="es-MX" sz="1600" b="1" dirty="0">
                <a:solidFill>
                  <a:schemeClr val="accent1">
                    <a:lumMod val="50000"/>
                  </a:schemeClr>
                </a:solidFill>
              </a:rPr>
              <a:t>COMPARATIVO RENDIMIENTO CON PRINCIPALES INDICADORES DE MERCADO</a:t>
            </a:r>
          </a:p>
        </p:txBody>
      </p:sp>
      <p:sp>
        <p:nvSpPr>
          <p:cNvPr id="14" name="Rectángulo 13">
            <a:extLst>
              <a:ext uri="{FF2B5EF4-FFF2-40B4-BE49-F238E27FC236}">
                <a16:creationId xmlns:a16="http://schemas.microsoft.com/office/drawing/2014/main" id="{0637D0F3-E4C7-4F71-AAE5-1F51EB7F19F3}"/>
              </a:ext>
            </a:extLst>
          </p:cNvPr>
          <p:cNvSpPr/>
          <p:nvPr/>
        </p:nvSpPr>
        <p:spPr>
          <a:xfrm>
            <a:off x="347629" y="6077116"/>
            <a:ext cx="7094845" cy="369332"/>
          </a:xfrm>
          <a:prstGeom prst="rect">
            <a:avLst/>
          </a:prstGeom>
        </p:spPr>
        <p:txBody>
          <a:bodyPr wrap="square">
            <a:spAutoFit/>
          </a:bodyPr>
          <a:lstStyle/>
          <a:p>
            <a:r>
              <a:rPr lang="es-MX" sz="900" dirty="0"/>
              <a:t>1 Se utilizará el rendimiento de los últimos 12 meses para ser comparable con reportes de AFORES.</a:t>
            </a:r>
          </a:p>
          <a:p>
            <a:r>
              <a:rPr lang="es-MX" sz="900" dirty="0"/>
              <a:t>2 Rendimientos preliminares recalculados, falta auditar datos para confirmar rendimientos históricos.</a:t>
            </a:r>
          </a:p>
        </p:txBody>
      </p:sp>
      <p:pic>
        <p:nvPicPr>
          <p:cNvPr id="11" name="Imagen 10">
            <a:extLst>
              <a:ext uri="{FF2B5EF4-FFF2-40B4-BE49-F238E27FC236}">
                <a16:creationId xmlns:a16="http://schemas.microsoft.com/office/drawing/2014/main" id="{5391347B-383A-44DB-85B9-C8BB4A2F6D2F}"/>
              </a:ext>
            </a:extLst>
          </p:cNvPr>
          <p:cNvPicPr>
            <a:picLocks noChangeAspect="1"/>
          </p:cNvPicPr>
          <p:nvPr/>
        </p:nvPicPr>
        <p:blipFill>
          <a:blip r:embed="rId2"/>
          <a:stretch>
            <a:fillRect/>
          </a:stretch>
        </p:blipFill>
        <p:spPr>
          <a:xfrm>
            <a:off x="612842" y="3216715"/>
            <a:ext cx="7956376" cy="2485439"/>
          </a:xfrm>
          <a:prstGeom prst="rect">
            <a:avLst/>
          </a:prstGeom>
        </p:spPr>
      </p:pic>
      <p:pic>
        <p:nvPicPr>
          <p:cNvPr id="15" name="Imagen 14">
            <a:extLst>
              <a:ext uri="{FF2B5EF4-FFF2-40B4-BE49-F238E27FC236}">
                <a16:creationId xmlns:a16="http://schemas.microsoft.com/office/drawing/2014/main" id="{D8B783D0-63AE-4B7C-8288-537F3926604C}"/>
              </a:ext>
            </a:extLst>
          </p:cNvPr>
          <p:cNvPicPr>
            <a:picLocks noChangeAspect="1"/>
          </p:cNvPicPr>
          <p:nvPr/>
        </p:nvPicPr>
        <p:blipFill>
          <a:blip r:embed="rId3"/>
          <a:stretch>
            <a:fillRect/>
          </a:stretch>
        </p:blipFill>
        <p:spPr>
          <a:xfrm>
            <a:off x="800617" y="1518667"/>
            <a:ext cx="3103073" cy="1482173"/>
          </a:xfrm>
          <a:prstGeom prst="rect">
            <a:avLst/>
          </a:prstGeom>
        </p:spPr>
      </p:pic>
      <p:pic>
        <p:nvPicPr>
          <p:cNvPr id="16" name="Imagen 15">
            <a:extLst>
              <a:ext uri="{FF2B5EF4-FFF2-40B4-BE49-F238E27FC236}">
                <a16:creationId xmlns:a16="http://schemas.microsoft.com/office/drawing/2014/main" id="{EBFE6E09-5EC4-41F6-9B00-9B4D11C55946}"/>
              </a:ext>
            </a:extLst>
          </p:cNvPr>
          <p:cNvPicPr>
            <a:picLocks noChangeAspect="1"/>
          </p:cNvPicPr>
          <p:nvPr/>
        </p:nvPicPr>
        <p:blipFill>
          <a:blip r:embed="rId4"/>
          <a:stretch>
            <a:fillRect/>
          </a:stretch>
        </p:blipFill>
        <p:spPr>
          <a:xfrm>
            <a:off x="5285291" y="1523977"/>
            <a:ext cx="3103132" cy="1476863"/>
          </a:xfrm>
          <a:prstGeom prst="rect">
            <a:avLst/>
          </a:prstGeom>
        </p:spPr>
      </p:pic>
    </p:spTree>
    <p:extLst>
      <p:ext uri="{BB962C8B-B14F-4D97-AF65-F5344CB8AC3E}">
        <p14:creationId xmlns:p14="http://schemas.microsoft.com/office/powerpoint/2010/main" val="2310541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4D06D4-5FC9-4774-928F-A5C406F1ACBF}"/>
              </a:ext>
            </a:extLst>
          </p:cNvPr>
          <p:cNvSpPr>
            <a:spLocks noGrp="1"/>
          </p:cNvSpPr>
          <p:nvPr>
            <p:ph type="ctrTitle"/>
          </p:nvPr>
        </p:nvSpPr>
        <p:spPr>
          <a:xfrm>
            <a:off x="560277" y="2590075"/>
            <a:ext cx="6839329" cy="1470025"/>
          </a:xfrm>
        </p:spPr>
        <p:txBody>
          <a:bodyPr/>
          <a:lstStyle/>
          <a:p>
            <a:r>
              <a:rPr lang="es-MX" dirty="0"/>
              <a:t>3. Discusión y en su caso Aprobación de Cuadro de Pensionados</a:t>
            </a:r>
            <a:br>
              <a:rPr lang="es-MX" dirty="0"/>
            </a:br>
            <a:r>
              <a:rPr lang="es-MX" dirty="0"/>
              <a:t>Efectos</a:t>
            </a:r>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1"/>
          </p:nvPr>
        </p:nvSpPr>
        <p:spPr>
          <a:xfrm>
            <a:off x="1104313" y="4098020"/>
            <a:ext cx="5742296" cy="1335514"/>
          </a:xfrm>
        </p:spPr>
        <p:txBody>
          <a:bodyPr/>
          <a:lstStyle/>
          <a:p>
            <a:r>
              <a:rPr lang="es-MX" dirty="0"/>
              <a:t>Septiembre 2021</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11"/>
          </p:nvPr>
        </p:nvSpPr>
        <p:spPr>
          <a:xfrm>
            <a:off x="2866318" y="6548630"/>
            <a:ext cx="3428999"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12"/>
          </p:nvPr>
        </p:nvSpPr>
        <p:spPr>
          <a:xfrm>
            <a:off x="7010400" y="6506482"/>
            <a:ext cx="2133600" cy="365125"/>
          </a:xfrm>
        </p:spPr>
        <p:txBody>
          <a:bodyPr/>
          <a:lstStyle/>
          <a:p>
            <a:fld id="{08DCC1CA-BC64-9342-9FC6-0A703FD15379}" type="slidenum">
              <a:rPr lang="en-US" smtClean="0"/>
              <a:t>3</a:t>
            </a:fld>
            <a:endParaRPr lang="en-US" dirty="0"/>
          </a:p>
        </p:txBody>
      </p:sp>
      <p:sp>
        <p:nvSpPr>
          <p:cNvPr id="7" name="Rectángulo 6">
            <a:extLst>
              <a:ext uri="{FF2B5EF4-FFF2-40B4-BE49-F238E27FC236}">
                <a16:creationId xmlns:a16="http://schemas.microsoft.com/office/drawing/2014/main" id="{3236BEE7-5639-483F-87B1-0F64A6CD7BAF}"/>
              </a:ext>
            </a:extLst>
          </p:cNvPr>
          <p:cNvSpPr/>
          <p:nvPr/>
        </p:nvSpPr>
        <p:spPr>
          <a:xfrm>
            <a:off x="560277" y="5440634"/>
            <a:ext cx="8336980" cy="1107996"/>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del punto número tres del orden del día, relativo a la presentación del </a:t>
            </a:r>
            <a:r>
              <a:rPr lang="es-MX" sz="1100" i="1" dirty="0"/>
              <a:t>Cuadro de Pensionados,</a:t>
            </a:r>
            <a:r>
              <a:rPr lang="es-MX" sz="1100" dirty="0"/>
              <a:t> el Director General del Instituto de Pensiones del Estado de Jalisco, Héctor Pizano Ramos, con fundamento en lo establecido en el artículo 154 fracción V de la Ley del Instituto de Pensiones del Estado de Jalisco, presenta el </a:t>
            </a:r>
            <a:r>
              <a:rPr lang="es-MX" sz="1100" i="1" dirty="0"/>
              <a:t>Cuadro de Pensionados a efectos septiembre de 2021</a:t>
            </a:r>
            <a:r>
              <a:rPr lang="es-MX" sz="1100" dirty="0"/>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8" name="5 Imagen" descr="Dctos.png">
            <a:hlinkClick r:id="rId2" action="ppaction://hlinkfile"/>
            <a:extLst>
              <a:ext uri="{FF2B5EF4-FFF2-40B4-BE49-F238E27FC236}">
                <a16:creationId xmlns:a16="http://schemas.microsoft.com/office/drawing/2014/main" id="{BA008302-9685-4A40-BBD0-3B564D411C90}"/>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680188" y="4392869"/>
            <a:ext cx="441188" cy="396876"/>
          </a:xfrm>
          <a:prstGeom prst="rect">
            <a:avLst/>
          </a:prstGeom>
        </p:spPr>
      </p:pic>
    </p:spTree>
    <p:extLst>
      <p:ext uri="{BB962C8B-B14F-4D97-AF65-F5344CB8AC3E}">
        <p14:creationId xmlns:p14="http://schemas.microsoft.com/office/powerpoint/2010/main" val="3330287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AF17491-1045-4181-BEFE-156475FEAB08}"/>
              </a:ext>
            </a:extLst>
          </p:cNvPr>
          <p:cNvSpPr>
            <a:spLocks noGrp="1"/>
          </p:cNvSpPr>
          <p:nvPr>
            <p:ph type="sldNum" sz="quarter" idx="11"/>
          </p:nvPr>
        </p:nvSpPr>
        <p:spPr/>
        <p:txBody>
          <a:bodyPr/>
          <a:lstStyle/>
          <a:p>
            <a:fld id="{08DCC1CA-BC64-9342-9FC6-0A703FD15379}" type="slidenum">
              <a:rPr lang="en-US" smtClean="0"/>
              <a:pPr/>
              <a:t>30</a:t>
            </a:fld>
            <a:endParaRPr lang="en-US" dirty="0"/>
          </a:p>
        </p:txBody>
      </p:sp>
      <p:sp>
        <p:nvSpPr>
          <p:cNvPr id="4" name="Título 3">
            <a:extLst>
              <a:ext uri="{FF2B5EF4-FFF2-40B4-BE49-F238E27FC236}">
                <a16:creationId xmlns:a16="http://schemas.microsoft.com/office/drawing/2014/main" id="{AC9E3AA2-19E4-4D1F-AA8D-E425A018AAEF}"/>
              </a:ext>
            </a:extLst>
          </p:cNvPr>
          <p:cNvSpPr>
            <a:spLocks noGrp="1"/>
          </p:cNvSpPr>
          <p:nvPr>
            <p:ph type="title" idx="4294967295"/>
          </p:nvPr>
        </p:nvSpPr>
        <p:spPr>
          <a:xfrm>
            <a:off x="1653903" y="52334"/>
            <a:ext cx="6742112" cy="488950"/>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A6C51DA2-4431-46E5-8D20-5DD4D97C7BB1}"/>
              </a:ext>
            </a:extLst>
          </p:cNvPr>
          <p:cNvSpPr>
            <a:spLocks noGrp="1"/>
          </p:cNvSpPr>
          <p:nvPr>
            <p:ph type="ftr" sz="quarter" idx="10"/>
          </p:nvPr>
        </p:nvSpPr>
        <p:spPr/>
        <p:txBody>
          <a:bodyPr/>
          <a:lstStyle/>
          <a:p>
            <a:r>
              <a:rPr lang="es-MX" sz="900" dirty="0"/>
              <a:t>Sesión Ordinaria 08/2021 del 25 de Agosto de 2021</a:t>
            </a:r>
          </a:p>
        </p:txBody>
      </p:sp>
      <p:sp>
        <p:nvSpPr>
          <p:cNvPr id="9" name="5 Rectángulo">
            <a:extLst>
              <a:ext uri="{FF2B5EF4-FFF2-40B4-BE49-F238E27FC236}">
                <a16:creationId xmlns:a16="http://schemas.microsoft.com/office/drawing/2014/main" id="{33CD526D-4A6E-40D1-AEC4-A1E6AD4AE0F5}"/>
              </a:ext>
            </a:extLst>
          </p:cNvPr>
          <p:cNvSpPr/>
          <p:nvPr/>
        </p:nvSpPr>
        <p:spPr>
          <a:xfrm>
            <a:off x="0" y="611396"/>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pic>
        <p:nvPicPr>
          <p:cNvPr id="16" name="Imagen 15">
            <a:extLst>
              <a:ext uri="{FF2B5EF4-FFF2-40B4-BE49-F238E27FC236}">
                <a16:creationId xmlns:a16="http://schemas.microsoft.com/office/drawing/2014/main" id="{E510C50D-6515-4EA3-8945-D06E3839BD75}"/>
              </a:ext>
            </a:extLst>
          </p:cNvPr>
          <p:cNvPicPr>
            <a:picLocks noChangeAspect="1"/>
          </p:cNvPicPr>
          <p:nvPr/>
        </p:nvPicPr>
        <p:blipFill rotWithShape="1">
          <a:blip r:embed="rId2"/>
          <a:srcRect l="5060" t="12386" r="11905" b="12307"/>
          <a:stretch/>
        </p:blipFill>
        <p:spPr>
          <a:xfrm>
            <a:off x="4746588" y="716184"/>
            <a:ext cx="4525563" cy="3509620"/>
          </a:xfrm>
          <a:prstGeom prst="rect">
            <a:avLst/>
          </a:prstGeom>
        </p:spPr>
      </p:pic>
      <p:pic>
        <p:nvPicPr>
          <p:cNvPr id="17" name="Imagen 16">
            <a:extLst>
              <a:ext uri="{FF2B5EF4-FFF2-40B4-BE49-F238E27FC236}">
                <a16:creationId xmlns:a16="http://schemas.microsoft.com/office/drawing/2014/main" id="{CAE4A66A-F186-41B1-9198-06C0DCEF4ED3}"/>
              </a:ext>
            </a:extLst>
          </p:cNvPr>
          <p:cNvPicPr>
            <a:picLocks noChangeAspect="1"/>
          </p:cNvPicPr>
          <p:nvPr/>
        </p:nvPicPr>
        <p:blipFill rotWithShape="1">
          <a:blip r:embed="rId3"/>
          <a:srcRect l="4311" t="12347" r="31386" b="12347"/>
          <a:stretch/>
        </p:blipFill>
        <p:spPr>
          <a:xfrm>
            <a:off x="5452601" y="1390752"/>
            <a:ext cx="2149747" cy="2149747"/>
          </a:xfrm>
          <a:prstGeom prst="rect">
            <a:avLst/>
          </a:prstGeom>
        </p:spPr>
      </p:pic>
      <p:pic>
        <p:nvPicPr>
          <p:cNvPr id="18" name="Imagen 17">
            <a:extLst>
              <a:ext uri="{FF2B5EF4-FFF2-40B4-BE49-F238E27FC236}">
                <a16:creationId xmlns:a16="http://schemas.microsoft.com/office/drawing/2014/main" id="{B3E70B42-B166-4291-ACBB-92E00BF4A30B}"/>
              </a:ext>
            </a:extLst>
          </p:cNvPr>
          <p:cNvPicPr>
            <a:picLocks noChangeAspect="1"/>
          </p:cNvPicPr>
          <p:nvPr/>
        </p:nvPicPr>
        <p:blipFill rotWithShape="1">
          <a:blip r:embed="rId4"/>
          <a:srcRect l="9886" t="24869" r="12857" b="6022"/>
          <a:stretch/>
        </p:blipFill>
        <p:spPr>
          <a:xfrm>
            <a:off x="2586099" y="3666333"/>
            <a:ext cx="4609317" cy="2925143"/>
          </a:xfrm>
          <a:prstGeom prst="rect">
            <a:avLst/>
          </a:prstGeom>
        </p:spPr>
      </p:pic>
      <p:pic>
        <p:nvPicPr>
          <p:cNvPr id="19" name="Imagen 18">
            <a:extLst>
              <a:ext uri="{FF2B5EF4-FFF2-40B4-BE49-F238E27FC236}">
                <a16:creationId xmlns:a16="http://schemas.microsoft.com/office/drawing/2014/main" id="{60A41B1D-E3C0-427D-8038-1885A406ACD1}"/>
              </a:ext>
            </a:extLst>
          </p:cNvPr>
          <p:cNvPicPr>
            <a:picLocks noChangeAspect="1"/>
          </p:cNvPicPr>
          <p:nvPr/>
        </p:nvPicPr>
        <p:blipFill rotWithShape="1">
          <a:blip r:embed="rId5"/>
          <a:srcRect l="13470" t="20681" r="37823" b="12304"/>
          <a:stretch/>
        </p:blipFill>
        <p:spPr>
          <a:xfrm>
            <a:off x="3249961" y="4275585"/>
            <a:ext cx="1736995" cy="1736996"/>
          </a:xfrm>
          <a:prstGeom prst="rect">
            <a:avLst/>
          </a:prstGeom>
        </p:spPr>
      </p:pic>
      <p:pic>
        <p:nvPicPr>
          <p:cNvPr id="20" name="Imagen 19">
            <a:extLst>
              <a:ext uri="{FF2B5EF4-FFF2-40B4-BE49-F238E27FC236}">
                <a16:creationId xmlns:a16="http://schemas.microsoft.com/office/drawing/2014/main" id="{261540B6-D006-42C6-AE5B-A7042079572A}"/>
              </a:ext>
            </a:extLst>
          </p:cNvPr>
          <p:cNvPicPr>
            <a:picLocks noChangeAspect="1"/>
          </p:cNvPicPr>
          <p:nvPr/>
        </p:nvPicPr>
        <p:blipFill rotWithShape="1">
          <a:blip r:embed="rId6"/>
          <a:srcRect l="10937" t="13218" r="18605" b="5108"/>
          <a:stretch/>
        </p:blipFill>
        <p:spPr>
          <a:xfrm>
            <a:off x="131521" y="766554"/>
            <a:ext cx="4615067" cy="3272503"/>
          </a:xfrm>
          <a:prstGeom prst="rect">
            <a:avLst/>
          </a:prstGeom>
        </p:spPr>
      </p:pic>
      <p:sp>
        <p:nvSpPr>
          <p:cNvPr id="21" name="CuadroTexto 20">
            <a:extLst>
              <a:ext uri="{FF2B5EF4-FFF2-40B4-BE49-F238E27FC236}">
                <a16:creationId xmlns:a16="http://schemas.microsoft.com/office/drawing/2014/main" id="{FE06A127-7D9D-4C50-B506-34E8B37047AD}"/>
              </a:ext>
            </a:extLst>
          </p:cNvPr>
          <p:cNvSpPr txBox="1"/>
          <p:nvPr/>
        </p:nvSpPr>
        <p:spPr>
          <a:xfrm>
            <a:off x="1380176" y="2492896"/>
            <a:ext cx="717690"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2" name="Flecha curvada hacia la izquierda 19">
            <a:extLst>
              <a:ext uri="{FF2B5EF4-FFF2-40B4-BE49-F238E27FC236}">
                <a16:creationId xmlns:a16="http://schemas.microsoft.com/office/drawing/2014/main" id="{20954E79-B996-4DF9-893A-6778F6F99077}"/>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23" name="CuadroTexto 22">
            <a:extLst>
              <a:ext uri="{FF2B5EF4-FFF2-40B4-BE49-F238E27FC236}">
                <a16:creationId xmlns:a16="http://schemas.microsoft.com/office/drawing/2014/main" id="{20FCF82E-14FE-4141-B92E-AABEC9054F25}"/>
              </a:ext>
            </a:extLst>
          </p:cNvPr>
          <p:cNvSpPr txBox="1"/>
          <p:nvPr/>
        </p:nvSpPr>
        <p:spPr>
          <a:xfrm>
            <a:off x="-396552" y="5584884"/>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1,789.18 días (4.89 años)</a:t>
            </a:r>
          </a:p>
        </p:txBody>
      </p:sp>
      <p:sp>
        <p:nvSpPr>
          <p:cNvPr id="24" name="CuadroTexto 23">
            <a:extLst>
              <a:ext uri="{FF2B5EF4-FFF2-40B4-BE49-F238E27FC236}">
                <a16:creationId xmlns:a16="http://schemas.microsoft.com/office/drawing/2014/main" id="{41AF0264-9611-4259-A6B3-09EF46CC9B91}"/>
              </a:ext>
            </a:extLst>
          </p:cNvPr>
          <p:cNvSpPr txBox="1"/>
          <p:nvPr/>
        </p:nvSpPr>
        <p:spPr>
          <a:xfrm>
            <a:off x="6159530" y="2337581"/>
            <a:ext cx="789948"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5" name="CuadroTexto 24">
            <a:extLst>
              <a:ext uri="{FF2B5EF4-FFF2-40B4-BE49-F238E27FC236}">
                <a16:creationId xmlns:a16="http://schemas.microsoft.com/office/drawing/2014/main" id="{9B98F658-588B-44DD-AF0B-023B81F33981}"/>
              </a:ext>
            </a:extLst>
          </p:cNvPr>
          <p:cNvSpPr txBox="1"/>
          <p:nvPr/>
        </p:nvSpPr>
        <p:spPr>
          <a:xfrm>
            <a:off x="3810513" y="5270895"/>
            <a:ext cx="615889" cy="276999"/>
          </a:xfrm>
          <a:prstGeom prst="rect">
            <a:avLst/>
          </a:prstGeom>
          <a:noFill/>
        </p:spPr>
        <p:txBody>
          <a:bodyPr wrap="square" rtlCol="0">
            <a:spAutoFit/>
          </a:bodyPr>
          <a:lstStyle/>
          <a:p>
            <a:pPr algn="ctr"/>
            <a:r>
              <a:rPr lang="en-US" sz="1200" dirty="0">
                <a:solidFill>
                  <a:schemeClr val="bg1"/>
                </a:solidFill>
              </a:rPr>
              <a:t>2020</a:t>
            </a:r>
            <a:endParaRPr lang="es-MX" sz="1200" dirty="0">
              <a:solidFill>
                <a:schemeClr val="bg1"/>
              </a:solidFill>
            </a:endParaRPr>
          </a:p>
        </p:txBody>
      </p:sp>
    </p:spTree>
    <p:extLst>
      <p:ext uri="{BB962C8B-B14F-4D97-AF65-F5344CB8AC3E}">
        <p14:creationId xmlns:p14="http://schemas.microsoft.com/office/powerpoint/2010/main" val="3824757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8D6364E-8FA9-4B2C-8288-BF64DD01DC0D}"/>
              </a:ext>
            </a:extLst>
          </p:cNvPr>
          <p:cNvSpPr>
            <a:spLocks noGrp="1"/>
          </p:cNvSpPr>
          <p:nvPr>
            <p:ph type="sldNum" sz="quarter" idx="11"/>
          </p:nvPr>
        </p:nvSpPr>
        <p:spPr/>
        <p:txBody>
          <a:bodyPr/>
          <a:lstStyle/>
          <a:p>
            <a:fld id="{08DCC1CA-BC64-9342-9FC6-0A703FD15379}" type="slidenum">
              <a:rPr lang="en-US" smtClean="0"/>
              <a:pPr/>
              <a:t>31</a:t>
            </a:fld>
            <a:endParaRPr lang="en-US" dirty="0"/>
          </a:p>
        </p:txBody>
      </p:sp>
      <p:sp>
        <p:nvSpPr>
          <p:cNvPr id="4" name="Título 3">
            <a:extLst>
              <a:ext uri="{FF2B5EF4-FFF2-40B4-BE49-F238E27FC236}">
                <a16:creationId xmlns:a16="http://schemas.microsoft.com/office/drawing/2014/main" id="{433857E0-4178-4215-B64C-563F1133D24C}"/>
              </a:ext>
            </a:extLst>
          </p:cNvPr>
          <p:cNvSpPr>
            <a:spLocks noGrp="1"/>
          </p:cNvSpPr>
          <p:nvPr>
            <p:ph type="title" idx="4294967295"/>
          </p:nvPr>
        </p:nvSpPr>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15E3DDC6-F6F0-4B97-8DF3-21D5ABE442D9}"/>
              </a:ext>
            </a:extLst>
          </p:cNvPr>
          <p:cNvSpPr>
            <a:spLocks noGrp="1"/>
          </p:cNvSpPr>
          <p:nvPr>
            <p:ph type="ftr" sz="quarter" idx="10"/>
          </p:nvPr>
        </p:nvSpPr>
        <p:spPr/>
        <p:txBody>
          <a:bodyPr/>
          <a:lstStyle/>
          <a:p>
            <a:r>
              <a:rPr lang="es-MX" sz="900" dirty="0"/>
              <a:t>Sesión Ordinaria 08/2021 del 25 de Agosto de 2021</a:t>
            </a:r>
          </a:p>
        </p:txBody>
      </p:sp>
      <p:sp>
        <p:nvSpPr>
          <p:cNvPr id="8" name="5 Rectángulo">
            <a:extLst>
              <a:ext uri="{FF2B5EF4-FFF2-40B4-BE49-F238E27FC236}">
                <a16:creationId xmlns:a16="http://schemas.microsoft.com/office/drawing/2014/main" id="{24B3E8DB-3DDD-4EB8-84CD-70B38DE5DC82}"/>
              </a:ext>
            </a:extLst>
          </p:cNvPr>
          <p:cNvSpPr/>
          <p:nvPr/>
        </p:nvSpPr>
        <p:spPr>
          <a:xfrm>
            <a:off x="29394" y="663769"/>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sp>
        <p:nvSpPr>
          <p:cNvPr id="21" name="CuadroTexto 20">
            <a:extLst>
              <a:ext uri="{FF2B5EF4-FFF2-40B4-BE49-F238E27FC236}">
                <a16:creationId xmlns:a16="http://schemas.microsoft.com/office/drawing/2014/main" id="{61BB007A-407B-4F81-B285-928F6FC03E7D}"/>
              </a:ext>
            </a:extLst>
          </p:cNvPr>
          <p:cNvSpPr txBox="1"/>
          <p:nvPr/>
        </p:nvSpPr>
        <p:spPr>
          <a:xfrm>
            <a:off x="3591765" y="6163205"/>
            <a:ext cx="1728192" cy="307777"/>
          </a:xfrm>
          <a:prstGeom prst="rect">
            <a:avLst/>
          </a:prstGeom>
          <a:noFill/>
        </p:spPr>
        <p:txBody>
          <a:bodyPr wrap="square" rtlCol="0">
            <a:spAutoFit/>
          </a:bodyPr>
          <a:lstStyle/>
          <a:p>
            <a:r>
              <a:rPr lang="es-MX" sz="1400" dirty="0"/>
              <a:t>*No incluye CKD's.</a:t>
            </a:r>
          </a:p>
        </p:txBody>
      </p:sp>
      <p:pic>
        <p:nvPicPr>
          <p:cNvPr id="13" name="Imagen 12">
            <a:extLst>
              <a:ext uri="{FF2B5EF4-FFF2-40B4-BE49-F238E27FC236}">
                <a16:creationId xmlns:a16="http://schemas.microsoft.com/office/drawing/2014/main" id="{153AB44F-99B9-49C2-916E-66138DD7DEA8}"/>
              </a:ext>
            </a:extLst>
          </p:cNvPr>
          <p:cNvPicPr>
            <a:picLocks noChangeAspect="1"/>
          </p:cNvPicPr>
          <p:nvPr/>
        </p:nvPicPr>
        <p:blipFill rotWithShape="1">
          <a:blip r:embed="rId2"/>
          <a:srcRect l="9761" r="3844"/>
          <a:stretch/>
        </p:blipFill>
        <p:spPr>
          <a:xfrm>
            <a:off x="4269056" y="1199032"/>
            <a:ext cx="4747037" cy="4140182"/>
          </a:xfrm>
          <a:prstGeom prst="rect">
            <a:avLst/>
          </a:prstGeom>
        </p:spPr>
      </p:pic>
      <p:pic>
        <p:nvPicPr>
          <p:cNvPr id="14" name="Imagen 13">
            <a:extLst>
              <a:ext uri="{FF2B5EF4-FFF2-40B4-BE49-F238E27FC236}">
                <a16:creationId xmlns:a16="http://schemas.microsoft.com/office/drawing/2014/main" id="{36B9D7D0-04CA-48A5-AE6F-34F4FDE169A9}"/>
              </a:ext>
            </a:extLst>
          </p:cNvPr>
          <p:cNvPicPr>
            <a:picLocks noChangeAspect="1"/>
          </p:cNvPicPr>
          <p:nvPr/>
        </p:nvPicPr>
        <p:blipFill rotWithShape="1">
          <a:blip r:embed="rId3"/>
          <a:srcRect l="33430" t="10954" r="5028" b="6074"/>
          <a:stretch/>
        </p:blipFill>
        <p:spPr>
          <a:xfrm>
            <a:off x="6197671" y="2355141"/>
            <a:ext cx="2118869" cy="2078122"/>
          </a:xfrm>
          <a:prstGeom prst="rect">
            <a:avLst/>
          </a:prstGeom>
        </p:spPr>
      </p:pic>
      <p:pic>
        <p:nvPicPr>
          <p:cNvPr id="15" name="Imagen 14">
            <a:extLst>
              <a:ext uri="{FF2B5EF4-FFF2-40B4-BE49-F238E27FC236}">
                <a16:creationId xmlns:a16="http://schemas.microsoft.com/office/drawing/2014/main" id="{7DF995D7-6200-4A5D-86DA-EB7EEDD815A6}"/>
              </a:ext>
            </a:extLst>
          </p:cNvPr>
          <p:cNvPicPr>
            <a:picLocks noChangeAspect="1"/>
          </p:cNvPicPr>
          <p:nvPr/>
        </p:nvPicPr>
        <p:blipFill rotWithShape="1">
          <a:blip r:embed="rId4"/>
          <a:srcRect l="13378" t="3387" r="776" b="3154"/>
          <a:stretch/>
        </p:blipFill>
        <p:spPr>
          <a:xfrm>
            <a:off x="35496" y="1312881"/>
            <a:ext cx="4176464" cy="4176464"/>
          </a:xfrm>
          <a:prstGeom prst="rect">
            <a:avLst/>
          </a:prstGeom>
        </p:spPr>
      </p:pic>
      <p:pic>
        <p:nvPicPr>
          <p:cNvPr id="16" name="Imagen 15">
            <a:extLst>
              <a:ext uri="{FF2B5EF4-FFF2-40B4-BE49-F238E27FC236}">
                <a16:creationId xmlns:a16="http://schemas.microsoft.com/office/drawing/2014/main" id="{91BB672F-A3F4-45A0-B412-9EA21079AB70}"/>
              </a:ext>
            </a:extLst>
          </p:cNvPr>
          <p:cNvPicPr>
            <a:picLocks noChangeAspect="1"/>
          </p:cNvPicPr>
          <p:nvPr/>
        </p:nvPicPr>
        <p:blipFill rotWithShape="1">
          <a:blip r:embed="rId5"/>
          <a:srcRect l="23325" t="14550" r="5541" b="8104"/>
          <a:stretch/>
        </p:blipFill>
        <p:spPr>
          <a:xfrm>
            <a:off x="1180868" y="2479489"/>
            <a:ext cx="2140504" cy="2140504"/>
          </a:xfrm>
          <a:prstGeom prst="rect">
            <a:avLst/>
          </a:prstGeom>
        </p:spPr>
      </p:pic>
      <p:sp>
        <p:nvSpPr>
          <p:cNvPr id="17" name="CuadroTexto 16">
            <a:extLst>
              <a:ext uri="{FF2B5EF4-FFF2-40B4-BE49-F238E27FC236}">
                <a16:creationId xmlns:a16="http://schemas.microsoft.com/office/drawing/2014/main" id="{EBDEB4B2-099D-474B-9549-041F1E3715CD}"/>
              </a:ext>
            </a:extLst>
          </p:cNvPr>
          <p:cNvSpPr txBox="1"/>
          <p:nvPr/>
        </p:nvSpPr>
        <p:spPr>
          <a:xfrm>
            <a:off x="1962029" y="3395853"/>
            <a:ext cx="571603"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23" name="CuadroTexto 22">
            <a:extLst>
              <a:ext uri="{FF2B5EF4-FFF2-40B4-BE49-F238E27FC236}">
                <a16:creationId xmlns:a16="http://schemas.microsoft.com/office/drawing/2014/main" id="{FAED7A68-B444-4E74-99C5-7894865ADFD7}"/>
              </a:ext>
            </a:extLst>
          </p:cNvPr>
          <p:cNvSpPr txBox="1"/>
          <p:nvPr/>
        </p:nvSpPr>
        <p:spPr>
          <a:xfrm>
            <a:off x="6948264" y="3241964"/>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1569378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601127D-4581-4E6F-845A-B29D742EB2BE}"/>
              </a:ext>
            </a:extLst>
          </p:cNvPr>
          <p:cNvSpPr>
            <a:spLocks noGrp="1"/>
          </p:cNvSpPr>
          <p:nvPr>
            <p:ph type="sldNum" sz="quarter" idx="11"/>
          </p:nvPr>
        </p:nvSpPr>
        <p:spPr/>
        <p:txBody>
          <a:bodyPr/>
          <a:lstStyle/>
          <a:p>
            <a:fld id="{08DCC1CA-BC64-9342-9FC6-0A703FD15379}" type="slidenum">
              <a:rPr lang="en-US" smtClean="0"/>
              <a:pPr/>
              <a:t>32</a:t>
            </a:fld>
            <a:endParaRPr lang="en-US" dirty="0"/>
          </a:p>
        </p:txBody>
      </p:sp>
      <p:sp>
        <p:nvSpPr>
          <p:cNvPr id="4" name="Título 3">
            <a:extLst>
              <a:ext uri="{FF2B5EF4-FFF2-40B4-BE49-F238E27FC236}">
                <a16:creationId xmlns:a16="http://schemas.microsoft.com/office/drawing/2014/main" id="{81972105-618C-4262-9C99-FDC23B261DDC}"/>
              </a:ext>
            </a:extLst>
          </p:cNvPr>
          <p:cNvSpPr>
            <a:spLocks noGrp="1"/>
          </p:cNvSpPr>
          <p:nvPr>
            <p:ph type="title" idx="4294967295"/>
          </p:nvPr>
        </p:nvSpPr>
        <p:spPr>
          <a:xfrm>
            <a:off x="1685925" y="53032"/>
            <a:ext cx="6742112" cy="488950"/>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5003C635-1DC1-49DC-81DE-DB1A86F49067}"/>
              </a:ext>
            </a:extLst>
          </p:cNvPr>
          <p:cNvSpPr>
            <a:spLocks noGrp="1"/>
          </p:cNvSpPr>
          <p:nvPr>
            <p:ph type="ftr" sz="quarter" idx="10"/>
          </p:nvPr>
        </p:nvSpPr>
        <p:spPr>
          <a:xfrm>
            <a:off x="2886075" y="6492875"/>
            <a:ext cx="3371850" cy="365125"/>
          </a:xfrm>
        </p:spPr>
        <p:txBody>
          <a:bodyPr/>
          <a:lstStyle/>
          <a:p>
            <a:r>
              <a:rPr lang="es-MX" sz="900" dirty="0"/>
              <a:t>Sesión Ordinaria 08/2021 del 25 de Agosto de 2021</a:t>
            </a:r>
          </a:p>
        </p:txBody>
      </p:sp>
      <p:sp>
        <p:nvSpPr>
          <p:cNvPr id="8" name="5 Rectángulo">
            <a:extLst>
              <a:ext uri="{FF2B5EF4-FFF2-40B4-BE49-F238E27FC236}">
                <a16:creationId xmlns:a16="http://schemas.microsoft.com/office/drawing/2014/main" id="{BA0AF37F-B289-4798-9CB7-BF0956C5FBC6}"/>
              </a:ext>
            </a:extLst>
          </p:cNvPr>
          <p:cNvSpPr/>
          <p:nvPr/>
        </p:nvSpPr>
        <p:spPr>
          <a:xfrm>
            <a:off x="251520" y="752514"/>
            <a:ext cx="1859805" cy="338554"/>
          </a:xfrm>
          <a:prstGeom prst="rect">
            <a:avLst/>
          </a:prstGeom>
        </p:spPr>
        <p:txBody>
          <a:bodyPr wrap="none">
            <a:spAutoFit/>
          </a:bodyPr>
          <a:lstStyle/>
          <a:p>
            <a:r>
              <a:rPr lang="es-MX" sz="1600"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36F23B78-44C7-4B90-942C-B2151B8C67BF}"/>
              </a:ext>
            </a:extLst>
          </p:cNvPr>
          <p:cNvSpPr txBox="1"/>
          <p:nvPr/>
        </p:nvSpPr>
        <p:spPr>
          <a:xfrm>
            <a:off x="5302154" y="773553"/>
            <a:ext cx="1787586" cy="307777"/>
          </a:xfrm>
          <a:prstGeom prst="rect">
            <a:avLst/>
          </a:prstGeom>
          <a:noFill/>
        </p:spPr>
        <p:txBody>
          <a:bodyPr wrap="square" rtlCol="0">
            <a:spAutoFit/>
          </a:bodyPr>
          <a:lstStyle/>
          <a:p>
            <a:pPr algn="ctr"/>
            <a:r>
              <a:rPr lang="es-MX" sz="1400" dirty="0"/>
              <a:t>Por Moneda</a:t>
            </a:r>
          </a:p>
        </p:txBody>
      </p:sp>
      <p:sp>
        <p:nvSpPr>
          <p:cNvPr id="28" name="CuadroTexto 27">
            <a:extLst>
              <a:ext uri="{FF2B5EF4-FFF2-40B4-BE49-F238E27FC236}">
                <a16:creationId xmlns:a16="http://schemas.microsoft.com/office/drawing/2014/main" id="{7EBB3324-F4E6-45C5-9AE2-F789B3242134}"/>
              </a:ext>
            </a:extLst>
          </p:cNvPr>
          <p:cNvSpPr txBox="1"/>
          <p:nvPr/>
        </p:nvSpPr>
        <p:spPr>
          <a:xfrm>
            <a:off x="251520" y="6231265"/>
            <a:ext cx="3456384" cy="261610"/>
          </a:xfrm>
          <a:prstGeom prst="rect">
            <a:avLst/>
          </a:prstGeom>
          <a:noFill/>
        </p:spPr>
        <p:txBody>
          <a:bodyPr wrap="square" rtlCol="0">
            <a:spAutoFit/>
          </a:bodyPr>
          <a:lstStyle/>
          <a:p>
            <a:r>
              <a:rPr lang="es-MX" sz="1050" dirty="0"/>
              <a:t>*Por plazo solo incluye instrumentos en MXN</a:t>
            </a:r>
          </a:p>
        </p:txBody>
      </p:sp>
      <p:pic>
        <p:nvPicPr>
          <p:cNvPr id="18" name="Imagen 17">
            <a:extLst>
              <a:ext uri="{FF2B5EF4-FFF2-40B4-BE49-F238E27FC236}">
                <a16:creationId xmlns:a16="http://schemas.microsoft.com/office/drawing/2014/main" id="{54661BAC-454F-46EE-AAF1-F594F039899D}"/>
              </a:ext>
            </a:extLst>
          </p:cNvPr>
          <p:cNvPicPr>
            <a:picLocks noChangeAspect="1"/>
          </p:cNvPicPr>
          <p:nvPr/>
        </p:nvPicPr>
        <p:blipFill rotWithShape="1">
          <a:blip r:embed="rId2"/>
          <a:srcRect l="4247" t="9962" r="17802" b="5513"/>
          <a:stretch/>
        </p:blipFill>
        <p:spPr>
          <a:xfrm>
            <a:off x="4924640" y="2713479"/>
            <a:ext cx="4247071" cy="3508450"/>
          </a:xfrm>
          <a:prstGeom prst="rect">
            <a:avLst/>
          </a:prstGeom>
        </p:spPr>
      </p:pic>
      <p:pic>
        <p:nvPicPr>
          <p:cNvPr id="19" name="Imagen 18">
            <a:extLst>
              <a:ext uri="{FF2B5EF4-FFF2-40B4-BE49-F238E27FC236}">
                <a16:creationId xmlns:a16="http://schemas.microsoft.com/office/drawing/2014/main" id="{513967DB-3C37-4E0B-8790-C7ECC8E24925}"/>
              </a:ext>
            </a:extLst>
          </p:cNvPr>
          <p:cNvPicPr>
            <a:picLocks noChangeAspect="1"/>
          </p:cNvPicPr>
          <p:nvPr/>
        </p:nvPicPr>
        <p:blipFill>
          <a:blip r:embed="rId3"/>
          <a:stretch>
            <a:fillRect/>
          </a:stretch>
        </p:blipFill>
        <p:spPr>
          <a:xfrm>
            <a:off x="3419872" y="1353999"/>
            <a:ext cx="2667288" cy="986784"/>
          </a:xfrm>
          <a:prstGeom prst="rect">
            <a:avLst/>
          </a:prstGeom>
        </p:spPr>
      </p:pic>
      <p:pic>
        <p:nvPicPr>
          <p:cNvPr id="20" name="Imagen 19">
            <a:extLst>
              <a:ext uri="{FF2B5EF4-FFF2-40B4-BE49-F238E27FC236}">
                <a16:creationId xmlns:a16="http://schemas.microsoft.com/office/drawing/2014/main" id="{E7F313E2-7628-44B0-9ECA-3FB18B584814}"/>
              </a:ext>
            </a:extLst>
          </p:cNvPr>
          <p:cNvPicPr>
            <a:picLocks noChangeAspect="1"/>
          </p:cNvPicPr>
          <p:nvPr/>
        </p:nvPicPr>
        <p:blipFill rotWithShape="1">
          <a:blip r:embed="rId4"/>
          <a:srcRect l="4311" t="9962" r="29694" b="5513"/>
          <a:stretch/>
        </p:blipFill>
        <p:spPr>
          <a:xfrm>
            <a:off x="5749639" y="3429000"/>
            <a:ext cx="2042855" cy="1990474"/>
          </a:xfrm>
          <a:prstGeom prst="rect">
            <a:avLst/>
          </a:prstGeom>
        </p:spPr>
      </p:pic>
      <p:pic>
        <p:nvPicPr>
          <p:cNvPr id="21" name="Imagen 20">
            <a:extLst>
              <a:ext uri="{FF2B5EF4-FFF2-40B4-BE49-F238E27FC236}">
                <a16:creationId xmlns:a16="http://schemas.microsoft.com/office/drawing/2014/main" id="{B72CC38D-1867-465E-B954-56EA45B0FE57}"/>
              </a:ext>
            </a:extLst>
          </p:cNvPr>
          <p:cNvPicPr>
            <a:picLocks noChangeAspect="1"/>
          </p:cNvPicPr>
          <p:nvPr/>
        </p:nvPicPr>
        <p:blipFill>
          <a:blip r:embed="rId5"/>
          <a:stretch>
            <a:fillRect/>
          </a:stretch>
        </p:blipFill>
        <p:spPr>
          <a:xfrm>
            <a:off x="6233313" y="1355103"/>
            <a:ext cx="2675391" cy="985680"/>
          </a:xfrm>
          <a:prstGeom prst="rect">
            <a:avLst/>
          </a:prstGeom>
        </p:spPr>
      </p:pic>
      <p:pic>
        <p:nvPicPr>
          <p:cNvPr id="33" name="Imagen 32">
            <a:extLst>
              <a:ext uri="{FF2B5EF4-FFF2-40B4-BE49-F238E27FC236}">
                <a16:creationId xmlns:a16="http://schemas.microsoft.com/office/drawing/2014/main" id="{E6C24814-0AD1-45D9-9DD9-11D272C0051E}"/>
              </a:ext>
            </a:extLst>
          </p:cNvPr>
          <p:cNvPicPr>
            <a:picLocks noChangeAspect="1"/>
          </p:cNvPicPr>
          <p:nvPr/>
        </p:nvPicPr>
        <p:blipFill rotWithShape="1">
          <a:blip r:embed="rId6"/>
          <a:srcRect l="6478" t="17739" r="9478" b="6985"/>
          <a:stretch/>
        </p:blipFill>
        <p:spPr>
          <a:xfrm>
            <a:off x="20707" y="2635031"/>
            <a:ext cx="4833156" cy="3624867"/>
          </a:xfrm>
          <a:prstGeom prst="rect">
            <a:avLst/>
          </a:prstGeom>
        </p:spPr>
      </p:pic>
      <p:pic>
        <p:nvPicPr>
          <p:cNvPr id="34" name="Imagen 33">
            <a:extLst>
              <a:ext uri="{FF2B5EF4-FFF2-40B4-BE49-F238E27FC236}">
                <a16:creationId xmlns:a16="http://schemas.microsoft.com/office/drawing/2014/main" id="{83BC1C7E-E3E4-48DD-999F-8BE13C7C898B}"/>
              </a:ext>
            </a:extLst>
          </p:cNvPr>
          <p:cNvPicPr>
            <a:picLocks noChangeAspect="1"/>
          </p:cNvPicPr>
          <p:nvPr/>
        </p:nvPicPr>
        <p:blipFill rotWithShape="1">
          <a:blip r:embed="rId7"/>
          <a:srcRect l="6476" t="17739" r="31990" b="6985"/>
          <a:stretch/>
        </p:blipFill>
        <p:spPr>
          <a:xfrm>
            <a:off x="731758" y="3355112"/>
            <a:ext cx="2052570" cy="2102633"/>
          </a:xfrm>
          <a:prstGeom prst="rect">
            <a:avLst/>
          </a:prstGeom>
        </p:spPr>
      </p:pic>
      <p:sp>
        <p:nvSpPr>
          <p:cNvPr id="36" name="CuadroTexto 35">
            <a:extLst>
              <a:ext uri="{FF2B5EF4-FFF2-40B4-BE49-F238E27FC236}">
                <a16:creationId xmlns:a16="http://schemas.microsoft.com/office/drawing/2014/main" id="{EDBBE810-511B-44C4-9967-64293EBE6594}"/>
              </a:ext>
            </a:extLst>
          </p:cNvPr>
          <p:cNvSpPr txBox="1"/>
          <p:nvPr/>
        </p:nvSpPr>
        <p:spPr>
          <a:xfrm>
            <a:off x="4517898" y="1010014"/>
            <a:ext cx="674796" cy="369332"/>
          </a:xfrm>
          <a:prstGeom prst="rect">
            <a:avLst/>
          </a:prstGeom>
          <a:noFill/>
        </p:spPr>
        <p:txBody>
          <a:bodyPr wrap="square" rtlCol="0">
            <a:spAutoFit/>
          </a:bodyPr>
          <a:lstStyle/>
          <a:p>
            <a:r>
              <a:rPr lang="es-MX" dirty="0"/>
              <a:t>2021</a:t>
            </a:r>
          </a:p>
        </p:txBody>
      </p:sp>
      <p:sp>
        <p:nvSpPr>
          <p:cNvPr id="37" name="CuadroTexto 36">
            <a:extLst>
              <a:ext uri="{FF2B5EF4-FFF2-40B4-BE49-F238E27FC236}">
                <a16:creationId xmlns:a16="http://schemas.microsoft.com/office/drawing/2014/main" id="{B70E1935-BA7A-4BE2-BC46-902EC31B9A81}"/>
              </a:ext>
            </a:extLst>
          </p:cNvPr>
          <p:cNvSpPr txBox="1"/>
          <p:nvPr/>
        </p:nvSpPr>
        <p:spPr>
          <a:xfrm>
            <a:off x="7226175" y="1026407"/>
            <a:ext cx="674796" cy="369332"/>
          </a:xfrm>
          <a:prstGeom prst="rect">
            <a:avLst/>
          </a:prstGeom>
          <a:noFill/>
        </p:spPr>
        <p:txBody>
          <a:bodyPr wrap="square" rtlCol="0">
            <a:spAutoFit/>
          </a:bodyPr>
          <a:lstStyle/>
          <a:p>
            <a:r>
              <a:rPr lang="es-MX" dirty="0"/>
              <a:t>2020</a:t>
            </a:r>
          </a:p>
        </p:txBody>
      </p:sp>
      <p:sp>
        <p:nvSpPr>
          <p:cNvPr id="38" name="CuadroTexto 37">
            <a:extLst>
              <a:ext uri="{FF2B5EF4-FFF2-40B4-BE49-F238E27FC236}">
                <a16:creationId xmlns:a16="http://schemas.microsoft.com/office/drawing/2014/main" id="{4CED5E5B-1DAD-4C64-8F4E-4BE0D952796B}"/>
              </a:ext>
            </a:extLst>
          </p:cNvPr>
          <p:cNvSpPr txBox="1"/>
          <p:nvPr/>
        </p:nvSpPr>
        <p:spPr>
          <a:xfrm>
            <a:off x="6416385" y="4312859"/>
            <a:ext cx="709361"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
        <p:nvSpPr>
          <p:cNvPr id="39" name="CuadroTexto 38">
            <a:extLst>
              <a:ext uri="{FF2B5EF4-FFF2-40B4-BE49-F238E27FC236}">
                <a16:creationId xmlns:a16="http://schemas.microsoft.com/office/drawing/2014/main" id="{5E6BDBFD-8B8E-415F-873E-EA6A030F4725}"/>
              </a:ext>
            </a:extLst>
          </p:cNvPr>
          <p:cNvSpPr txBox="1"/>
          <p:nvPr/>
        </p:nvSpPr>
        <p:spPr>
          <a:xfrm>
            <a:off x="1450098" y="4257705"/>
            <a:ext cx="615889" cy="276999"/>
          </a:xfrm>
          <a:prstGeom prst="rect">
            <a:avLst/>
          </a:prstGeom>
          <a:noFill/>
        </p:spPr>
        <p:txBody>
          <a:bodyPr wrap="square" rtlCol="0">
            <a:spAutoFit/>
          </a:bodyPr>
          <a:lstStyle/>
          <a:p>
            <a:pPr algn="ctr"/>
            <a:r>
              <a:rPr lang="en-US" sz="1200" dirty="0">
                <a:solidFill>
                  <a:schemeClr val="bg1">
                    <a:lumMod val="50000"/>
                  </a:schemeClr>
                </a:solidFill>
              </a:rPr>
              <a:t>2020</a:t>
            </a:r>
            <a:endParaRPr lang="es-MX" sz="1200" dirty="0">
              <a:solidFill>
                <a:schemeClr val="bg1">
                  <a:lumMod val="50000"/>
                </a:schemeClr>
              </a:solidFill>
            </a:endParaRPr>
          </a:p>
        </p:txBody>
      </p:sp>
    </p:spTree>
    <p:extLst>
      <p:ext uri="{BB962C8B-B14F-4D97-AF65-F5344CB8AC3E}">
        <p14:creationId xmlns:p14="http://schemas.microsoft.com/office/powerpoint/2010/main" val="1890663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D4C975-7ABE-4DFC-BC50-592AC55DBA8F}"/>
              </a:ext>
            </a:extLst>
          </p:cNvPr>
          <p:cNvSpPr>
            <a:spLocks noGrp="1"/>
          </p:cNvSpPr>
          <p:nvPr>
            <p:ph type="sldNum" sz="quarter" idx="11"/>
          </p:nvPr>
        </p:nvSpPr>
        <p:spPr/>
        <p:txBody>
          <a:bodyPr/>
          <a:lstStyle/>
          <a:p>
            <a:fld id="{08DCC1CA-BC64-9342-9FC6-0A703FD15379}" type="slidenum">
              <a:rPr lang="en-US" smtClean="0"/>
              <a:pPr/>
              <a:t>33</a:t>
            </a:fld>
            <a:endParaRPr lang="en-US" dirty="0"/>
          </a:p>
        </p:txBody>
      </p:sp>
      <p:sp>
        <p:nvSpPr>
          <p:cNvPr id="4" name="Título 3">
            <a:extLst>
              <a:ext uri="{FF2B5EF4-FFF2-40B4-BE49-F238E27FC236}">
                <a16:creationId xmlns:a16="http://schemas.microsoft.com/office/drawing/2014/main" id="{FDD7259A-99E1-469D-91F1-880423A3826B}"/>
              </a:ext>
            </a:extLst>
          </p:cNvPr>
          <p:cNvSpPr>
            <a:spLocks noGrp="1"/>
          </p:cNvSpPr>
          <p:nvPr>
            <p:ph type="title" idx="4294967295"/>
          </p:nvPr>
        </p:nvSpPr>
        <p:spPr>
          <a:xfrm>
            <a:off x="1697365" y="39914"/>
            <a:ext cx="6742112" cy="490538"/>
          </a:xfrm>
        </p:spPr>
        <p:txBody>
          <a:bodyPr/>
          <a:lstStyle/>
          <a:p>
            <a:pPr algn="ctr"/>
            <a:r>
              <a:rPr lang="es-MX" sz="2000" dirty="0"/>
              <a:t>Reporte de la Cartera de Inversiones </a:t>
            </a:r>
            <a:br>
              <a:rPr lang="es-MX" sz="2000" dirty="0"/>
            </a:br>
            <a:r>
              <a:rPr lang="es-MX" sz="2000" dirty="0"/>
              <a:t>Julio 2021</a:t>
            </a:r>
          </a:p>
        </p:txBody>
      </p:sp>
      <p:sp>
        <p:nvSpPr>
          <p:cNvPr id="5" name="Marcador de pie de página 4">
            <a:extLst>
              <a:ext uri="{FF2B5EF4-FFF2-40B4-BE49-F238E27FC236}">
                <a16:creationId xmlns:a16="http://schemas.microsoft.com/office/drawing/2014/main" id="{2CD3FE16-6BA5-44CF-80EE-0590AB7D0A49}"/>
              </a:ext>
            </a:extLst>
          </p:cNvPr>
          <p:cNvSpPr>
            <a:spLocks noGrp="1"/>
          </p:cNvSpPr>
          <p:nvPr>
            <p:ph type="ftr" sz="quarter" idx="10"/>
          </p:nvPr>
        </p:nvSpPr>
        <p:spPr>
          <a:xfrm>
            <a:off x="2886075" y="6472918"/>
            <a:ext cx="3371850" cy="365125"/>
          </a:xfrm>
        </p:spPr>
        <p:txBody>
          <a:bodyPr/>
          <a:lstStyle/>
          <a:p>
            <a:r>
              <a:rPr lang="es-MX" sz="900" dirty="0"/>
              <a:t>Sesión Ordinaria 08/2021 del 25 de Agosto de 2021</a:t>
            </a:r>
          </a:p>
        </p:txBody>
      </p:sp>
      <p:sp>
        <p:nvSpPr>
          <p:cNvPr id="6" name="5 Rectángulo">
            <a:extLst>
              <a:ext uri="{FF2B5EF4-FFF2-40B4-BE49-F238E27FC236}">
                <a16:creationId xmlns:a16="http://schemas.microsoft.com/office/drawing/2014/main" id="{C423844E-C7CB-4883-A8E4-E598524A6055}"/>
              </a:ext>
            </a:extLst>
          </p:cNvPr>
          <p:cNvSpPr/>
          <p:nvPr/>
        </p:nvSpPr>
        <p:spPr>
          <a:xfrm>
            <a:off x="352132" y="870844"/>
            <a:ext cx="3278462" cy="338554"/>
          </a:xfrm>
          <a:prstGeom prst="rect">
            <a:avLst/>
          </a:prstGeom>
        </p:spPr>
        <p:txBody>
          <a:bodyPr wrap="none">
            <a:spAutoFit/>
          </a:bodyPr>
          <a:lstStyle/>
          <a:p>
            <a:r>
              <a:rPr lang="es-MX" sz="1600" b="1" dirty="0">
                <a:solidFill>
                  <a:schemeClr val="accent1">
                    <a:lumMod val="50000"/>
                  </a:schemeClr>
                </a:solidFill>
              </a:rPr>
              <a:t>   INSTRUMENTOS NACIONALES</a:t>
            </a:r>
          </a:p>
        </p:txBody>
      </p:sp>
      <p:sp>
        <p:nvSpPr>
          <p:cNvPr id="7" name="5 Rectángulo">
            <a:extLst>
              <a:ext uri="{FF2B5EF4-FFF2-40B4-BE49-F238E27FC236}">
                <a16:creationId xmlns:a16="http://schemas.microsoft.com/office/drawing/2014/main" id="{5DB7CE8E-EB68-40B7-9033-A2E5D14D950F}"/>
              </a:ext>
            </a:extLst>
          </p:cNvPr>
          <p:cNvSpPr/>
          <p:nvPr/>
        </p:nvSpPr>
        <p:spPr>
          <a:xfrm>
            <a:off x="4880082" y="870844"/>
            <a:ext cx="3817071" cy="338554"/>
          </a:xfrm>
          <a:prstGeom prst="rect">
            <a:avLst/>
          </a:prstGeom>
        </p:spPr>
        <p:txBody>
          <a:bodyPr wrap="none">
            <a:spAutoFit/>
          </a:bodyPr>
          <a:lstStyle/>
          <a:p>
            <a:r>
              <a:rPr lang="es-MX" sz="1600" b="1" dirty="0">
                <a:solidFill>
                  <a:schemeClr val="accent1">
                    <a:lumMod val="50000"/>
                  </a:schemeClr>
                </a:solidFill>
              </a:rPr>
              <a:t>   INSTRUMENTOS INTERNACIONALES</a:t>
            </a:r>
          </a:p>
        </p:txBody>
      </p:sp>
      <p:pic>
        <p:nvPicPr>
          <p:cNvPr id="11" name="Imagen 10">
            <a:extLst>
              <a:ext uri="{FF2B5EF4-FFF2-40B4-BE49-F238E27FC236}">
                <a16:creationId xmlns:a16="http://schemas.microsoft.com/office/drawing/2014/main" id="{96980285-0A5E-4FFA-B965-B3155664AD0C}"/>
              </a:ext>
            </a:extLst>
          </p:cNvPr>
          <p:cNvPicPr>
            <a:picLocks noChangeAspect="1"/>
          </p:cNvPicPr>
          <p:nvPr/>
        </p:nvPicPr>
        <p:blipFill>
          <a:blip r:embed="rId2"/>
          <a:stretch>
            <a:fillRect/>
          </a:stretch>
        </p:blipFill>
        <p:spPr>
          <a:xfrm>
            <a:off x="1835699" y="4875418"/>
            <a:ext cx="5161272" cy="1610780"/>
          </a:xfrm>
          <a:prstGeom prst="rect">
            <a:avLst/>
          </a:prstGeom>
        </p:spPr>
      </p:pic>
      <p:pic>
        <p:nvPicPr>
          <p:cNvPr id="12" name="Imagen 11">
            <a:extLst>
              <a:ext uri="{FF2B5EF4-FFF2-40B4-BE49-F238E27FC236}">
                <a16:creationId xmlns:a16="http://schemas.microsoft.com/office/drawing/2014/main" id="{02472EDB-E83A-4611-8031-E90E8180FD54}"/>
              </a:ext>
            </a:extLst>
          </p:cNvPr>
          <p:cNvPicPr>
            <a:picLocks noChangeAspect="1"/>
          </p:cNvPicPr>
          <p:nvPr/>
        </p:nvPicPr>
        <p:blipFill>
          <a:blip r:embed="rId3"/>
          <a:stretch>
            <a:fillRect/>
          </a:stretch>
        </p:blipFill>
        <p:spPr>
          <a:xfrm>
            <a:off x="4716016" y="1575925"/>
            <a:ext cx="4144275" cy="2840176"/>
          </a:xfrm>
          <a:prstGeom prst="rect">
            <a:avLst/>
          </a:prstGeom>
        </p:spPr>
      </p:pic>
      <p:pic>
        <p:nvPicPr>
          <p:cNvPr id="13" name="Imagen 12">
            <a:extLst>
              <a:ext uri="{FF2B5EF4-FFF2-40B4-BE49-F238E27FC236}">
                <a16:creationId xmlns:a16="http://schemas.microsoft.com/office/drawing/2014/main" id="{92C491FC-2D58-4F85-AC7D-FB7DE72A5DE8}"/>
              </a:ext>
            </a:extLst>
          </p:cNvPr>
          <p:cNvPicPr>
            <a:picLocks noChangeAspect="1"/>
          </p:cNvPicPr>
          <p:nvPr/>
        </p:nvPicPr>
        <p:blipFill>
          <a:blip r:embed="rId4"/>
          <a:stretch>
            <a:fillRect/>
          </a:stretch>
        </p:blipFill>
        <p:spPr>
          <a:xfrm>
            <a:off x="381519" y="1315309"/>
            <a:ext cx="3671938" cy="3361408"/>
          </a:xfrm>
          <a:prstGeom prst="rect">
            <a:avLst/>
          </a:prstGeom>
        </p:spPr>
      </p:pic>
    </p:spTree>
    <p:extLst>
      <p:ext uri="{BB962C8B-B14F-4D97-AF65-F5344CB8AC3E}">
        <p14:creationId xmlns:p14="http://schemas.microsoft.com/office/powerpoint/2010/main" val="8036790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16403D-E66A-49E7-BB88-F4E1565F8323}"/>
              </a:ext>
            </a:extLst>
          </p:cNvPr>
          <p:cNvSpPr>
            <a:spLocks noGrp="1"/>
          </p:cNvSpPr>
          <p:nvPr>
            <p:ph type="ftr" sz="quarter" idx="10"/>
          </p:nvPr>
        </p:nvSpPr>
        <p:spPr>
          <a:xfrm>
            <a:off x="2860675" y="6443662"/>
            <a:ext cx="34226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A795CF4C-D18E-45A4-8717-144447ABCD1C}"/>
              </a:ext>
            </a:extLst>
          </p:cNvPr>
          <p:cNvSpPr>
            <a:spLocks noGrp="1"/>
          </p:cNvSpPr>
          <p:nvPr>
            <p:ph type="sldNum" sz="quarter" idx="11"/>
          </p:nvPr>
        </p:nvSpPr>
        <p:spPr>
          <a:xfrm>
            <a:off x="7010400" y="6443663"/>
            <a:ext cx="2133600" cy="365125"/>
          </a:xfrm>
        </p:spPr>
        <p:txBody>
          <a:bodyPr/>
          <a:lstStyle/>
          <a:p>
            <a:fld id="{CF5E58AE-96D2-45FC-96FE-2B21174429C3}" type="slidenum">
              <a:rPr lang="es-MX" smtClean="0"/>
              <a:t>34</a:t>
            </a:fld>
            <a:endParaRPr lang="es-MX" dirty="0"/>
          </a:p>
        </p:txBody>
      </p:sp>
      <p:sp>
        <p:nvSpPr>
          <p:cNvPr id="6" name="Título 3">
            <a:extLst>
              <a:ext uri="{FF2B5EF4-FFF2-40B4-BE49-F238E27FC236}">
                <a16:creationId xmlns:a16="http://schemas.microsoft.com/office/drawing/2014/main" id="{7CC0D589-3DD2-4F74-8EC7-34BB239F6FDA}"/>
              </a:ext>
            </a:extLst>
          </p:cNvPr>
          <p:cNvSpPr>
            <a:spLocks noGrp="1"/>
          </p:cNvSpPr>
          <p:nvPr>
            <p:ph type="title" idx="4294967295"/>
          </p:nvPr>
        </p:nvSpPr>
        <p:spPr>
          <a:xfrm>
            <a:off x="1711325" y="35884"/>
            <a:ext cx="6742112" cy="490538"/>
          </a:xfrm>
        </p:spPr>
        <p:txBody>
          <a:body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6CE69B9C-6680-4E65-9792-1DBF76F11BD7}"/>
              </a:ext>
            </a:extLst>
          </p:cNvPr>
          <p:cNvPicPr>
            <a:picLocks noChangeAspect="1"/>
          </p:cNvPicPr>
          <p:nvPr/>
        </p:nvPicPr>
        <p:blipFill>
          <a:blip r:embed="rId2"/>
          <a:stretch>
            <a:fillRect/>
          </a:stretch>
        </p:blipFill>
        <p:spPr>
          <a:xfrm>
            <a:off x="0" y="991913"/>
            <a:ext cx="9144000" cy="4874174"/>
          </a:xfrm>
          <a:prstGeom prst="rect">
            <a:avLst/>
          </a:prstGeom>
        </p:spPr>
      </p:pic>
    </p:spTree>
    <p:extLst>
      <p:ext uri="{BB962C8B-B14F-4D97-AF65-F5344CB8AC3E}">
        <p14:creationId xmlns:p14="http://schemas.microsoft.com/office/powerpoint/2010/main" val="2066017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0"/>
          </p:nvPr>
        </p:nvSpPr>
        <p:spPr>
          <a:xfrm>
            <a:off x="2873375" y="6492875"/>
            <a:ext cx="33972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1"/>
          </p:nvPr>
        </p:nvSpPr>
        <p:spPr>
          <a:xfrm>
            <a:off x="6632575" y="6443663"/>
            <a:ext cx="2511425" cy="365125"/>
          </a:xfrm>
        </p:spPr>
        <p:txBody>
          <a:bodyPr/>
          <a:lstStyle/>
          <a:p>
            <a:fld id="{CF5E58AE-96D2-45FC-96FE-2B21174429C3}" type="slidenum">
              <a:rPr lang="es-MX" smtClean="0"/>
              <a:t>35</a:t>
            </a:fld>
            <a:endParaRPr lang="es-MX" dirty="0"/>
          </a:p>
        </p:txBody>
      </p:sp>
      <p:sp>
        <p:nvSpPr>
          <p:cNvPr id="8" name="Título 3">
            <a:extLst>
              <a:ext uri="{FF2B5EF4-FFF2-40B4-BE49-F238E27FC236}">
                <a16:creationId xmlns:a16="http://schemas.microsoft.com/office/drawing/2014/main" id="{71A3D0CE-796A-455F-B734-B0E9541D3F19}"/>
              </a:ext>
            </a:extLst>
          </p:cNvPr>
          <p:cNvSpPr txBox="1">
            <a:spLocks/>
          </p:cNvSpPr>
          <p:nvPr/>
        </p:nvSpPr>
        <p:spPr>
          <a:xfrm>
            <a:off x="1711325" y="35884"/>
            <a:ext cx="6742112" cy="490538"/>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595E9786-4CA8-4E6C-855A-31E91BE0FA39}"/>
              </a:ext>
            </a:extLst>
          </p:cNvPr>
          <p:cNvPicPr>
            <a:picLocks noChangeAspect="1"/>
          </p:cNvPicPr>
          <p:nvPr/>
        </p:nvPicPr>
        <p:blipFill>
          <a:blip r:embed="rId2"/>
          <a:stretch>
            <a:fillRect/>
          </a:stretch>
        </p:blipFill>
        <p:spPr>
          <a:xfrm>
            <a:off x="0" y="1019244"/>
            <a:ext cx="9144000" cy="4819511"/>
          </a:xfrm>
          <a:prstGeom prst="rect">
            <a:avLst/>
          </a:prstGeom>
        </p:spPr>
      </p:pic>
    </p:spTree>
    <p:extLst>
      <p:ext uri="{BB962C8B-B14F-4D97-AF65-F5344CB8AC3E}">
        <p14:creationId xmlns:p14="http://schemas.microsoft.com/office/powerpoint/2010/main" val="1853493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0"/>
          </p:nvPr>
        </p:nvSpPr>
        <p:spPr>
          <a:xfrm>
            <a:off x="2873375" y="6443662"/>
            <a:ext cx="3397250"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1"/>
          </p:nvPr>
        </p:nvSpPr>
        <p:spPr>
          <a:xfrm>
            <a:off x="6632575" y="6443663"/>
            <a:ext cx="2511425" cy="365125"/>
          </a:xfrm>
        </p:spPr>
        <p:txBody>
          <a:bodyPr/>
          <a:lstStyle/>
          <a:p>
            <a:fld id="{CF5E58AE-96D2-45FC-96FE-2B21174429C3}" type="slidenum">
              <a:rPr lang="es-MX" smtClean="0"/>
              <a:t>36</a:t>
            </a:fld>
            <a:endParaRPr lang="es-MX" dirty="0"/>
          </a:p>
        </p:txBody>
      </p:sp>
      <p:sp>
        <p:nvSpPr>
          <p:cNvPr id="7" name="Título 3">
            <a:extLst>
              <a:ext uri="{FF2B5EF4-FFF2-40B4-BE49-F238E27FC236}">
                <a16:creationId xmlns:a16="http://schemas.microsoft.com/office/drawing/2014/main" id="{6CD5144D-3F4D-46AA-A78E-FC6F319367CC}"/>
              </a:ext>
            </a:extLst>
          </p:cNvPr>
          <p:cNvSpPr txBox="1">
            <a:spLocks/>
          </p:cNvSpPr>
          <p:nvPr/>
        </p:nvSpPr>
        <p:spPr>
          <a:xfrm>
            <a:off x="1711325" y="35884"/>
            <a:ext cx="6742112" cy="490538"/>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Reporte de la Cartera de Inversiones </a:t>
            </a:r>
            <a:br>
              <a:rPr lang="es-MX" sz="2000" dirty="0"/>
            </a:br>
            <a:r>
              <a:rPr lang="es-MX" sz="2000" dirty="0"/>
              <a:t>Julio 2021</a:t>
            </a:r>
          </a:p>
        </p:txBody>
      </p:sp>
      <p:pic>
        <p:nvPicPr>
          <p:cNvPr id="6" name="Imagen 5">
            <a:extLst>
              <a:ext uri="{FF2B5EF4-FFF2-40B4-BE49-F238E27FC236}">
                <a16:creationId xmlns:a16="http://schemas.microsoft.com/office/drawing/2014/main" id="{D442384A-9BB5-43B1-A107-501B61A352D4}"/>
              </a:ext>
            </a:extLst>
          </p:cNvPr>
          <p:cNvPicPr>
            <a:picLocks noChangeAspect="1"/>
          </p:cNvPicPr>
          <p:nvPr/>
        </p:nvPicPr>
        <p:blipFill>
          <a:blip r:embed="rId2"/>
          <a:stretch>
            <a:fillRect/>
          </a:stretch>
        </p:blipFill>
        <p:spPr>
          <a:xfrm>
            <a:off x="107504" y="764704"/>
            <a:ext cx="8874732" cy="5328591"/>
          </a:xfrm>
          <a:prstGeom prst="rect">
            <a:avLst/>
          </a:prstGeom>
        </p:spPr>
      </p:pic>
    </p:spTree>
    <p:extLst>
      <p:ext uri="{BB962C8B-B14F-4D97-AF65-F5344CB8AC3E}">
        <p14:creationId xmlns:p14="http://schemas.microsoft.com/office/powerpoint/2010/main" val="589075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127591" y="715118"/>
            <a:ext cx="2940686" cy="338554"/>
          </a:xfrm>
          <a:prstGeom prst="rect">
            <a:avLst/>
          </a:prstGeom>
        </p:spPr>
        <p:txBody>
          <a:bodyPr wrap="square">
            <a:spAutoFit/>
          </a:bodyPr>
          <a:lstStyle/>
          <a:p>
            <a:r>
              <a:rPr lang="es-MX" sz="1600" b="1" dirty="0">
                <a:solidFill>
                  <a:schemeClr val="accent1">
                    <a:lumMod val="50000"/>
                  </a:schemeClr>
                </a:solidFill>
              </a:rPr>
              <a:t>INGRESOS EFECTIVOS</a:t>
            </a:r>
          </a:p>
        </p:txBody>
      </p:sp>
      <p:sp>
        <p:nvSpPr>
          <p:cNvPr id="3" name="Marcador de pie de página 2">
            <a:extLst>
              <a:ext uri="{FF2B5EF4-FFF2-40B4-BE49-F238E27FC236}">
                <a16:creationId xmlns:a16="http://schemas.microsoft.com/office/drawing/2014/main" id="{C89ABE49-9BB8-4D66-BD70-890AA703032B}"/>
              </a:ext>
            </a:extLst>
          </p:cNvPr>
          <p:cNvSpPr>
            <a:spLocks noGrp="1"/>
          </p:cNvSpPr>
          <p:nvPr>
            <p:ph type="ftr" sz="quarter" idx="10"/>
          </p:nvPr>
        </p:nvSpPr>
        <p:spPr>
          <a:xfrm>
            <a:off x="2865437" y="6478920"/>
            <a:ext cx="3413125" cy="365125"/>
          </a:xfrm>
        </p:spPr>
        <p:txBody>
          <a:bodyPr/>
          <a:lstStyle/>
          <a:p>
            <a:r>
              <a:rPr lang="es-MX" sz="900" dirty="0"/>
              <a:t>Sesión Ordinaria 08/2021 del 25 de Agosto de 2021</a:t>
            </a:r>
          </a:p>
        </p:txBody>
      </p:sp>
      <p:sp>
        <p:nvSpPr>
          <p:cNvPr id="5" name="Marcador de número de diapositiva 4">
            <a:extLst>
              <a:ext uri="{FF2B5EF4-FFF2-40B4-BE49-F238E27FC236}">
                <a16:creationId xmlns:a16="http://schemas.microsoft.com/office/drawing/2014/main" id="{89B489BB-4815-4F90-A17E-028A599EC8EB}"/>
              </a:ext>
            </a:extLst>
          </p:cNvPr>
          <p:cNvSpPr>
            <a:spLocks noGrp="1"/>
          </p:cNvSpPr>
          <p:nvPr>
            <p:ph type="sldNum" sz="quarter" idx="11"/>
          </p:nvPr>
        </p:nvSpPr>
        <p:spPr>
          <a:xfrm>
            <a:off x="7010400" y="6461125"/>
            <a:ext cx="2133600" cy="365125"/>
          </a:xfrm>
        </p:spPr>
        <p:txBody>
          <a:bodyPr/>
          <a:lstStyle/>
          <a:p>
            <a:fld id="{CF5E58AE-96D2-45FC-96FE-2B21174429C3}" type="slidenum">
              <a:rPr lang="es-MX" smtClean="0"/>
              <a:t>37</a:t>
            </a:fld>
            <a:endParaRPr lang="es-MX" dirty="0"/>
          </a:p>
        </p:txBody>
      </p:sp>
      <p:sp>
        <p:nvSpPr>
          <p:cNvPr id="9" name="Título 3">
            <a:extLst>
              <a:ext uri="{FF2B5EF4-FFF2-40B4-BE49-F238E27FC236}">
                <a16:creationId xmlns:a16="http://schemas.microsoft.com/office/drawing/2014/main" id="{13D567C3-5A92-4BB1-A1A2-88AE4B6A32D8}"/>
              </a:ext>
            </a:extLst>
          </p:cNvPr>
          <p:cNvSpPr txBox="1">
            <a:spLocks/>
          </p:cNvSpPr>
          <p:nvPr/>
        </p:nvSpPr>
        <p:spPr>
          <a:xfrm>
            <a:off x="1697366" y="-42375"/>
            <a:ext cx="6742300" cy="614587"/>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sp>
        <p:nvSpPr>
          <p:cNvPr id="10" name="CuadroTexto 9">
            <a:extLst>
              <a:ext uri="{FF2B5EF4-FFF2-40B4-BE49-F238E27FC236}">
                <a16:creationId xmlns:a16="http://schemas.microsoft.com/office/drawing/2014/main" id="{0E3D3F6A-B8A0-4B5D-8066-42868FB5EE39}"/>
              </a:ext>
            </a:extLst>
          </p:cNvPr>
          <p:cNvSpPr txBox="1"/>
          <p:nvPr/>
        </p:nvSpPr>
        <p:spPr>
          <a:xfrm>
            <a:off x="12304" y="6287832"/>
            <a:ext cx="8064896" cy="246221"/>
          </a:xfrm>
          <a:prstGeom prst="rect">
            <a:avLst/>
          </a:prstGeom>
          <a:noFill/>
        </p:spPr>
        <p:txBody>
          <a:bodyPr wrap="square" rtlCol="0">
            <a:spAutoFit/>
          </a:bodyPr>
          <a:lstStyle/>
          <a:p>
            <a:r>
              <a:rPr lang="es-MX" sz="1000" dirty="0"/>
              <a:t>*Los Vencimientos de capital son reinvertidos, por lo que no forman parte del ingreso.</a:t>
            </a:r>
          </a:p>
        </p:txBody>
      </p:sp>
      <p:pic>
        <p:nvPicPr>
          <p:cNvPr id="11" name="Imagen 10">
            <a:extLst>
              <a:ext uri="{FF2B5EF4-FFF2-40B4-BE49-F238E27FC236}">
                <a16:creationId xmlns:a16="http://schemas.microsoft.com/office/drawing/2014/main" id="{9ADF3B41-2CCE-4681-8D4A-8C82137EB0F8}"/>
              </a:ext>
            </a:extLst>
          </p:cNvPr>
          <p:cNvPicPr>
            <a:picLocks noChangeAspect="1"/>
          </p:cNvPicPr>
          <p:nvPr/>
        </p:nvPicPr>
        <p:blipFill rotWithShape="1">
          <a:blip r:embed="rId2"/>
          <a:srcRect l="12261" r="4101"/>
          <a:stretch/>
        </p:blipFill>
        <p:spPr>
          <a:xfrm>
            <a:off x="1860485" y="3711939"/>
            <a:ext cx="5292588" cy="2562884"/>
          </a:xfrm>
          <a:prstGeom prst="rect">
            <a:avLst/>
          </a:prstGeom>
        </p:spPr>
      </p:pic>
      <p:pic>
        <p:nvPicPr>
          <p:cNvPr id="13" name="Imagen 12">
            <a:extLst>
              <a:ext uri="{FF2B5EF4-FFF2-40B4-BE49-F238E27FC236}">
                <a16:creationId xmlns:a16="http://schemas.microsoft.com/office/drawing/2014/main" id="{A2A4877C-74F0-40A7-ABD4-5F77CDB5C2CF}"/>
              </a:ext>
            </a:extLst>
          </p:cNvPr>
          <p:cNvPicPr>
            <a:picLocks noChangeAspect="1"/>
          </p:cNvPicPr>
          <p:nvPr/>
        </p:nvPicPr>
        <p:blipFill>
          <a:blip r:embed="rId3"/>
          <a:stretch>
            <a:fillRect/>
          </a:stretch>
        </p:blipFill>
        <p:spPr>
          <a:xfrm>
            <a:off x="1274730" y="1024909"/>
            <a:ext cx="6594537" cy="2604656"/>
          </a:xfrm>
          <a:prstGeom prst="rect">
            <a:avLst/>
          </a:prstGeom>
        </p:spPr>
      </p:pic>
    </p:spTree>
    <p:extLst>
      <p:ext uri="{BB962C8B-B14F-4D97-AF65-F5344CB8AC3E}">
        <p14:creationId xmlns:p14="http://schemas.microsoft.com/office/powerpoint/2010/main" val="4008919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C3B997B7-FF38-45B8-B3CA-D69282B217AB}"/>
              </a:ext>
            </a:extLst>
          </p:cNvPr>
          <p:cNvSpPr>
            <a:spLocks noGrp="1"/>
          </p:cNvSpPr>
          <p:nvPr>
            <p:ph type="ftr" sz="quarter" idx="10"/>
          </p:nvPr>
        </p:nvSpPr>
        <p:spPr>
          <a:xfrm>
            <a:off x="2881311" y="6502348"/>
            <a:ext cx="3381375" cy="365125"/>
          </a:xfrm>
        </p:spPr>
        <p:txBody>
          <a:bodyPr/>
          <a:lstStyle/>
          <a:p>
            <a:r>
              <a:rPr lang="es-MX" sz="900" dirty="0"/>
              <a:t>Sesión Ordinaria 08/2021 del 25 de Agosto de 2021</a:t>
            </a:r>
          </a:p>
        </p:txBody>
      </p:sp>
      <p:sp>
        <p:nvSpPr>
          <p:cNvPr id="3" name="Marcador de número de diapositiva 2">
            <a:extLst>
              <a:ext uri="{FF2B5EF4-FFF2-40B4-BE49-F238E27FC236}">
                <a16:creationId xmlns:a16="http://schemas.microsoft.com/office/drawing/2014/main" id="{2201412B-66D9-4B33-AB98-BFA2B6779FB9}"/>
              </a:ext>
            </a:extLst>
          </p:cNvPr>
          <p:cNvSpPr>
            <a:spLocks noGrp="1"/>
          </p:cNvSpPr>
          <p:nvPr>
            <p:ph type="sldNum" sz="quarter" idx="11"/>
          </p:nvPr>
        </p:nvSpPr>
        <p:spPr>
          <a:xfrm>
            <a:off x="7010400" y="6435725"/>
            <a:ext cx="2133600" cy="365125"/>
          </a:xfrm>
        </p:spPr>
        <p:txBody>
          <a:bodyPr/>
          <a:lstStyle/>
          <a:p>
            <a:fld id="{CF5E58AE-96D2-45FC-96FE-2B21174429C3}" type="slidenum">
              <a:rPr lang="es-MX" smtClean="0"/>
              <a:t>38</a:t>
            </a:fld>
            <a:endParaRPr lang="es-MX" dirty="0"/>
          </a:p>
        </p:txBody>
      </p:sp>
      <p:sp>
        <p:nvSpPr>
          <p:cNvPr id="8" name="Título 3">
            <a:extLst>
              <a:ext uri="{FF2B5EF4-FFF2-40B4-BE49-F238E27FC236}">
                <a16:creationId xmlns:a16="http://schemas.microsoft.com/office/drawing/2014/main" id="{F5195033-7E01-42AB-8898-71621DCB4335}"/>
              </a:ext>
            </a:extLst>
          </p:cNvPr>
          <p:cNvSpPr txBox="1">
            <a:spLocks/>
          </p:cNvSpPr>
          <p:nvPr/>
        </p:nvSpPr>
        <p:spPr>
          <a:xfrm>
            <a:off x="1686759" y="-418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6" name="Imagen 5">
            <a:extLst>
              <a:ext uri="{FF2B5EF4-FFF2-40B4-BE49-F238E27FC236}">
                <a16:creationId xmlns:a16="http://schemas.microsoft.com/office/drawing/2014/main" id="{31535F26-7B5C-4354-B321-E8FCF8DA061B}"/>
              </a:ext>
            </a:extLst>
          </p:cNvPr>
          <p:cNvPicPr>
            <a:picLocks noChangeAspect="1"/>
          </p:cNvPicPr>
          <p:nvPr/>
        </p:nvPicPr>
        <p:blipFill>
          <a:blip r:embed="rId2"/>
          <a:stretch>
            <a:fillRect/>
          </a:stretch>
        </p:blipFill>
        <p:spPr>
          <a:xfrm>
            <a:off x="1015580" y="743235"/>
            <a:ext cx="7437661" cy="5501043"/>
          </a:xfrm>
          <a:prstGeom prst="rect">
            <a:avLst/>
          </a:prstGeom>
        </p:spPr>
      </p:pic>
    </p:spTree>
    <p:extLst>
      <p:ext uri="{BB962C8B-B14F-4D97-AF65-F5344CB8AC3E}">
        <p14:creationId xmlns:p14="http://schemas.microsoft.com/office/powerpoint/2010/main" val="447513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39</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40A4F9ED-5081-4171-93C2-38AAFA37E6D0}"/>
              </a:ext>
            </a:extLst>
          </p:cNvPr>
          <p:cNvPicPr>
            <a:picLocks noChangeAspect="1"/>
          </p:cNvPicPr>
          <p:nvPr/>
        </p:nvPicPr>
        <p:blipFill>
          <a:blip r:embed="rId2"/>
          <a:stretch>
            <a:fillRect/>
          </a:stretch>
        </p:blipFill>
        <p:spPr>
          <a:xfrm>
            <a:off x="2756081" y="944104"/>
            <a:ext cx="4665488" cy="5355774"/>
          </a:xfrm>
          <a:prstGeom prst="rect">
            <a:avLst/>
          </a:prstGeom>
        </p:spPr>
      </p:pic>
    </p:spTree>
    <p:extLst>
      <p:ext uri="{BB962C8B-B14F-4D97-AF65-F5344CB8AC3E}">
        <p14:creationId xmlns:p14="http://schemas.microsoft.com/office/powerpoint/2010/main" val="2789551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F4C5298-1A85-47AC-BB0A-F95E9D87224F}"/>
              </a:ext>
            </a:extLst>
          </p:cNvPr>
          <p:cNvSpPr>
            <a:spLocks noGrp="1"/>
          </p:cNvSpPr>
          <p:nvPr>
            <p:ph type="sldNum" sz="quarter" idx="4"/>
          </p:nvPr>
        </p:nvSpPr>
        <p:spPr/>
        <p:txBody>
          <a:bodyPr/>
          <a:lstStyle/>
          <a:p>
            <a:fld id="{08DCC1CA-BC64-9342-9FC6-0A703FD15379}" type="slidenum">
              <a:rPr lang="en-US" smtClean="0"/>
              <a:pPr/>
              <a:t>4</a:t>
            </a:fld>
            <a:endParaRPr lang="en-US" dirty="0"/>
          </a:p>
        </p:txBody>
      </p:sp>
      <p:sp>
        <p:nvSpPr>
          <p:cNvPr id="3" name="Título 2">
            <a:extLst>
              <a:ext uri="{FF2B5EF4-FFF2-40B4-BE49-F238E27FC236}">
                <a16:creationId xmlns:a16="http://schemas.microsoft.com/office/drawing/2014/main" id="{66217B0E-DA64-4788-BAB0-68F54465E3A0}"/>
              </a:ext>
            </a:extLst>
          </p:cNvPr>
          <p:cNvSpPr>
            <a:spLocks noGrp="1"/>
          </p:cNvSpPr>
          <p:nvPr>
            <p:ph type="title"/>
          </p:nvPr>
        </p:nvSpPr>
        <p:spPr/>
        <p:txBody>
          <a:bodyPr/>
          <a:lstStyle/>
          <a:p>
            <a:r>
              <a:rPr lang="es-MX" sz="2000" dirty="0"/>
              <a:t>Cuadro de </a:t>
            </a:r>
            <a:r>
              <a:rPr lang="es-MX" sz="2000"/>
              <a:t>Pensionados Septiembre </a:t>
            </a:r>
            <a:r>
              <a:rPr lang="es-MX" sz="2000" dirty="0"/>
              <a:t>2021</a:t>
            </a:r>
          </a:p>
        </p:txBody>
      </p:sp>
      <p:sp>
        <p:nvSpPr>
          <p:cNvPr id="7" name="6 CuadroTexto">
            <a:extLst>
              <a:ext uri="{FF2B5EF4-FFF2-40B4-BE49-F238E27FC236}">
                <a16:creationId xmlns:a16="http://schemas.microsoft.com/office/drawing/2014/main" id="{FEE7561B-60C7-4F43-9275-3E28C40997D5}"/>
              </a:ext>
            </a:extLst>
          </p:cNvPr>
          <p:cNvSpPr txBox="1"/>
          <p:nvPr/>
        </p:nvSpPr>
        <p:spPr>
          <a:xfrm>
            <a:off x="0" y="6124059"/>
            <a:ext cx="9144000" cy="430887"/>
          </a:xfrm>
          <a:prstGeom prst="rect">
            <a:avLst/>
          </a:prstGeom>
          <a:noFill/>
        </p:spPr>
        <p:txBody>
          <a:bodyPr wrap="square" rtlCol="0">
            <a:spAutoFit/>
          </a:bodyPr>
          <a:lstStyle/>
          <a:p>
            <a:pPr marL="285750" indent="-285750" algn="just">
              <a:buFont typeface="Wingdings" panose="05000000000000000000" pitchFamily="2" charset="2"/>
              <a:buChar char="ü"/>
            </a:pPr>
            <a:r>
              <a:rPr lang="es-MX" sz="11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100" i="1" dirty="0">
                <a:solidFill>
                  <a:schemeClr val="tx1">
                    <a:lumMod val="85000"/>
                    <a:lumOff val="15000"/>
                  </a:schemeClr>
                </a:solidFill>
                <a:cs typeface="Arial" pitchFamily="34" charset="0"/>
              </a:rPr>
              <a:t>autorización de las pensiones y pagos únicos con efectos al 1 de septiembre de 2021.</a:t>
            </a:r>
            <a:r>
              <a:rPr lang="es-MX" sz="1100" dirty="0">
                <a:solidFill>
                  <a:schemeClr val="tx1">
                    <a:lumMod val="85000"/>
                    <a:lumOff val="15000"/>
                  </a:schemeClr>
                </a:solidFill>
                <a:cs typeface="Arial" pitchFamily="34" charset="0"/>
              </a:rPr>
              <a:t> </a:t>
            </a:r>
          </a:p>
        </p:txBody>
      </p:sp>
      <p:pic>
        <p:nvPicPr>
          <p:cNvPr id="8" name="5 Imagen" descr="Dctos.png">
            <a:hlinkClick r:id="rId2" action="ppaction://hlinkpres?slideindex=1&amp;slidetitle="/>
            <a:extLst>
              <a:ext uri="{FF2B5EF4-FFF2-40B4-BE49-F238E27FC236}">
                <a16:creationId xmlns:a16="http://schemas.microsoft.com/office/drawing/2014/main" id="{5FA0D126-B72C-4147-9F20-B2ACA78393F6}"/>
              </a:ext>
            </a:extLst>
          </p:cNvPr>
          <p:cNvPicPr>
            <a:picLocks noChangeAspect="1"/>
          </p:cNvPicPr>
          <p:nvPr/>
        </p:nvPicPr>
        <p:blipFill>
          <a:blip r:embed="rId3" cstate="print"/>
          <a:stretch>
            <a:fillRect/>
          </a:stretch>
        </p:blipFill>
        <p:spPr>
          <a:xfrm>
            <a:off x="8533189" y="1525630"/>
            <a:ext cx="390190" cy="364335"/>
          </a:xfrm>
          <a:prstGeom prst="rect">
            <a:avLst/>
          </a:prstGeom>
        </p:spPr>
      </p:pic>
      <p:sp>
        <p:nvSpPr>
          <p:cNvPr id="9" name="17 CuadroTexto">
            <a:extLst>
              <a:ext uri="{FF2B5EF4-FFF2-40B4-BE49-F238E27FC236}">
                <a16:creationId xmlns:a16="http://schemas.microsoft.com/office/drawing/2014/main" id="{B55ABC08-CC43-4897-B1DF-FD5CE27D7BA7}"/>
              </a:ext>
            </a:extLst>
          </p:cNvPr>
          <p:cNvSpPr txBox="1"/>
          <p:nvPr/>
        </p:nvSpPr>
        <p:spPr>
          <a:xfrm>
            <a:off x="8325066" y="1857363"/>
            <a:ext cx="792088" cy="215444"/>
          </a:xfrm>
          <a:prstGeom prst="rect">
            <a:avLst/>
          </a:prstGeom>
          <a:noFill/>
        </p:spPr>
        <p:txBody>
          <a:bodyPr wrap="square" rtlCol="0">
            <a:spAutoFit/>
          </a:bodyPr>
          <a:lstStyle/>
          <a:p>
            <a:pPr algn="ctr"/>
            <a:r>
              <a:rPr lang="es-MX" sz="800" b="1" dirty="0">
                <a:solidFill>
                  <a:schemeClr val="bg1">
                    <a:lumMod val="50000"/>
                  </a:schemeClr>
                </a:solidFill>
              </a:rPr>
              <a:t>Estadística</a:t>
            </a:r>
          </a:p>
        </p:txBody>
      </p:sp>
      <p:pic>
        <p:nvPicPr>
          <p:cNvPr id="10" name="5 Imagen" descr="Dctos.png">
            <a:hlinkClick r:id="rId4" action="ppaction://hlinkfile"/>
            <a:extLst>
              <a:ext uri="{FF2B5EF4-FFF2-40B4-BE49-F238E27FC236}">
                <a16:creationId xmlns:a16="http://schemas.microsoft.com/office/drawing/2014/main" id="{3E3BB178-7658-44DD-B48C-77042EB3CBE9}"/>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01567" y="2120858"/>
            <a:ext cx="420077" cy="392242"/>
          </a:xfrm>
          <a:prstGeom prst="rect">
            <a:avLst/>
          </a:prstGeom>
        </p:spPr>
      </p:pic>
      <p:sp>
        <p:nvSpPr>
          <p:cNvPr id="11" name="17 CuadroTexto">
            <a:extLst>
              <a:ext uri="{FF2B5EF4-FFF2-40B4-BE49-F238E27FC236}">
                <a16:creationId xmlns:a16="http://schemas.microsoft.com/office/drawing/2014/main" id="{7DCB5904-B06F-4822-8D33-30BBFFB0ECF6}"/>
              </a:ext>
            </a:extLst>
          </p:cNvPr>
          <p:cNvSpPr txBox="1"/>
          <p:nvPr/>
        </p:nvSpPr>
        <p:spPr>
          <a:xfrm>
            <a:off x="8293413" y="2459152"/>
            <a:ext cx="855394" cy="215444"/>
          </a:xfrm>
          <a:prstGeom prst="rect">
            <a:avLst/>
          </a:prstGeom>
          <a:noFill/>
        </p:spPr>
        <p:txBody>
          <a:bodyPr wrap="square" rtlCol="0">
            <a:spAutoFit/>
          </a:bodyPr>
          <a:lstStyle/>
          <a:p>
            <a:pPr algn="ctr"/>
            <a:r>
              <a:rPr lang="es-MX" sz="800" b="1" dirty="0">
                <a:solidFill>
                  <a:schemeClr val="bg1">
                    <a:lumMod val="50000"/>
                  </a:schemeClr>
                </a:solidFill>
              </a:rPr>
              <a:t>Altas y Bajas</a:t>
            </a:r>
          </a:p>
        </p:txBody>
      </p:sp>
      <p:pic>
        <p:nvPicPr>
          <p:cNvPr id="12" name="5 Imagen" descr="Dctos.png">
            <a:hlinkClick r:id="rId6" action="ppaction://hlinkpres?slideindex=1&amp;slidetitle="/>
            <a:extLst>
              <a:ext uri="{FF2B5EF4-FFF2-40B4-BE49-F238E27FC236}">
                <a16:creationId xmlns:a16="http://schemas.microsoft.com/office/drawing/2014/main" id="{05078E0F-DAF3-4415-99B1-575AA9412197}"/>
              </a:ext>
            </a:extLst>
          </p:cNvPr>
          <p:cNvPicPr>
            <a:picLocks noChangeAspect="1"/>
          </p:cNvPicPr>
          <p:nvPr/>
        </p:nvPicPr>
        <p:blipFill>
          <a:blip r:embed="rId5" cstate="print">
            <a:clrChange>
              <a:clrFrom>
                <a:srgbClr val="FEFEFE"/>
              </a:clrFrom>
              <a:clrTo>
                <a:srgbClr val="FEFEFE">
                  <a:alpha val="0"/>
                </a:srgbClr>
              </a:clrTo>
            </a:clrChange>
          </a:blip>
          <a:stretch>
            <a:fillRect/>
          </a:stretch>
        </p:blipFill>
        <p:spPr>
          <a:xfrm>
            <a:off x="8480456" y="870867"/>
            <a:ext cx="441188" cy="396876"/>
          </a:xfrm>
          <a:prstGeom prst="rect">
            <a:avLst/>
          </a:prstGeom>
        </p:spPr>
      </p:pic>
      <p:sp>
        <p:nvSpPr>
          <p:cNvPr id="13" name="17 CuadroTexto">
            <a:extLst>
              <a:ext uri="{FF2B5EF4-FFF2-40B4-BE49-F238E27FC236}">
                <a16:creationId xmlns:a16="http://schemas.microsoft.com/office/drawing/2014/main" id="{B7917016-D59A-43C3-81FC-354C6C3B4DA4}"/>
              </a:ext>
            </a:extLst>
          </p:cNvPr>
          <p:cNvSpPr txBox="1"/>
          <p:nvPr/>
        </p:nvSpPr>
        <p:spPr>
          <a:xfrm>
            <a:off x="8329865" y="1267174"/>
            <a:ext cx="792088" cy="215444"/>
          </a:xfrm>
          <a:prstGeom prst="rect">
            <a:avLst/>
          </a:prstGeom>
          <a:noFill/>
        </p:spPr>
        <p:txBody>
          <a:bodyPr wrap="square" rtlCol="0">
            <a:spAutoFit/>
          </a:bodyPr>
          <a:lstStyle/>
          <a:p>
            <a:pPr algn="ctr"/>
            <a:r>
              <a:rPr lang="es-MX" sz="800" b="1" dirty="0">
                <a:solidFill>
                  <a:schemeClr val="bg1">
                    <a:lumMod val="50000"/>
                  </a:schemeClr>
                </a:solidFill>
              </a:rPr>
              <a:t>&gt;$50,000</a:t>
            </a:r>
          </a:p>
        </p:txBody>
      </p:sp>
      <p:pic>
        <p:nvPicPr>
          <p:cNvPr id="14" name="5 Imagen" descr="Dctos.png">
            <a:hlinkClick r:id="rId7" action="ppaction://hlinkpres?slideindex=1&amp;slidetitle="/>
            <a:extLst>
              <a:ext uri="{FF2B5EF4-FFF2-40B4-BE49-F238E27FC236}">
                <a16:creationId xmlns:a16="http://schemas.microsoft.com/office/drawing/2014/main" id="{B7C17C3C-0EF7-4CFA-B552-270CD17ACBAA}"/>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33189" y="2665532"/>
            <a:ext cx="419373" cy="391584"/>
          </a:xfrm>
          <a:prstGeom prst="rect">
            <a:avLst/>
          </a:prstGeom>
        </p:spPr>
      </p:pic>
      <p:sp>
        <p:nvSpPr>
          <p:cNvPr id="15" name="17 CuadroTexto">
            <a:extLst>
              <a:ext uri="{FF2B5EF4-FFF2-40B4-BE49-F238E27FC236}">
                <a16:creationId xmlns:a16="http://schemas.microsoft.com/office/drawing/2014/main" id="{959E4177-69A3-4052-816B-55EB3479B706}"/>
              </a:ext>
            </a:extLst>
          </p:cNvPr>
          <p:cNvSpPr txBox="1"/>
          <p:nvPr/>
        </p:nvSpPr>
        <p:spPr>
          <a:xfrm>
            <a:off x="8301515" y="3100742"/>
            <a:ext cx="880042" cy="338554"/>
          </a:xfrm>
          <a:prstGeom prst="rect">
            <a:avLst/>
          </a:prstGeom>
          <a:noFill/>
        </p:spPr>
        <p:txBody>
          <a:bodyPr wrap="square" rtlCol="0">
            <a:spAutoFit/>
          </a:bodyPr>
          <a:lstStyle/>
          <a:p>
            <a:pPr algn="ctr"/>
            <a:r>
              <a:rPr lang="es-MX" sz="800" b="1" dirty="0">
                <a:solidFill>
                  <a:schemeClr val="bg1">
                    <a:lumMod val="50000"/>
                  </a:schemeClr>
                </a:solidFill>
              </a:rPr>
              <a:t>Comparativo Altas y Bajas</a:t>
            </a:r>
          </a:p>
        </p:txBody>
      </p:sp>
      <p:sp>
        <p:nvSpPr>
          <p:cNvPr id="18" name="Marcador de pie de página 17">
            <a:extLst>
              <a:ext uri="{FF2B5EF4-FFF2-40B4-BE49-F238E27FC236}">
                <a16:creationId xmlns:a16="http://schemas.microsoft.com/office/drawing/2014/main" id="{6139295B-7A07-4C85-845E-C62A319A2B83}"/>
              </a:ext>
            </a:extLst>
          </p:cNvPr>
          <p:cNvSpPr>
            <a:spLocks noGrp="1"/>
          </p:cNvSpPr>
          <p:nvPr>
            <p:ph type="ftr" sz="quarter" idx="3"/>
          </p:nvPr>
        </p:nvSpPr>
        <p:spPr/>
        <p:txBody>
          <a:bodyPr/>
          <a:lstStyle/>
          <a:p>
            <a:r>
              <a:rPr lang="es-MX" sz="900" dirty="0"/>
              <a:t>Sesión Ordinaria 08/2021 del 25 de Agosto de 2021</a:t>
            </a:r>
          </a:p>
        </p:txBody>
      </p:sp>
      <p:pic>
        <p:nvPicPr>
          <p:cNvPr id="16" name="Imagen 15">
            <a:extLst>
              <a:ext uri="{FF2B5EF4-FFF2-40B4-BE49-F238E27FC236}">
                <a16:creationId xmlns:a16="http://schemas.microsoft.com/office/drawing/2014/main" id="{83F128C8-DAD6-4E53-8D6C-FDFCF952CEF7}"/>
              </a:ext>
            </a:extLst>
          </p:cNvPr>
          <p:cNvPicPr>
            <a:picLocks noChangeAspect="1"/>
          </p:cNvPicPr>
          <p:nvPr/>
        </p:nvPicPr>
        <p:blipFill>
          <a:blip r:embed="rId8"/>
          <a:stretch>
            <a:fillRect/>
          </a:stretch>
        </p:blipFill>
        <p:spPr>
          <a:xfrm>
            <a:off x="129824" y="622226"/>
            <a:ext cx="8299303" cy="5387383"/>
          </a:xfrm>
          <a:prstGeom prst="rect">
            <a:avLst/>
          </a:prstGeom>
        </p:spPr>
      </p:pic>
    </p:spTree>
    <p:extLst>
      <p:ext uri="{BB962C8B-B14F-4D97-AF65-F5344CB8AC3E}">
        <p14:creationId xmlns:p14="http://schemas.microsoft.com/office/powerpoint/2010/main" val="4035818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40</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FC4F6D95-4E23-4ADE-A060-9F0A90968AE8}"/>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36731884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41</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D453C63A-E8AA-478B-A48B-F5D0068A7A05}"/>
              </a:ext>
            </a:extLst>
          </p:cNvPr>
          <p:cNvPicPr>
            <a:picLocks noChangeAspect="1"/>
          </p:cNvPicPr>
          <p:nvPr/>
        </p:nvPicPr>
        <p:blipFill>
          <a:blip r:embed="rId2"/>
          <a:stretch>
            <a:fillRect/>
          </a:stretch>
        </p:blipFill>
        <p:spPr>
          <a:xfrm>
            <a:off x="2756081" y="954412"/>
            <a:ext cx="4665488" cy="5355774"/>
          </a:xfrm>
          <a:prstGeom prst="rect">
            <a:avLst/>
          </a:prstGeom>
        </p:spPr>
      </p:pic>
    </p:spTree>
    <p:extLst>
      <p:ext uri="{BB962C8B-B14F-4D97-AF65-F5344CB8AC3E}">
        <p14:creationId xmlns:p14="http://schemas.microsoft.com/office/powerpoint/2010/main" val="2015135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42</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8D00C736-6358-4A15-A585-2E53C98BAA2D}"/>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57500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43</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9C45FE51-DDBA-42D9-AD23-2F45EDDDF942}"/>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1330590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44</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70684"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538043E5-58F2-47A3-A58E-656C6B6D4826}"/>
              </a:ext>
            </a:extLst>
          </p:cNvPr>
          <p:cNvPicPr>
            <a:picLocks noChangeAspect="1"/>
          </p:cNvPicPr>
          <p:nvPr/>
        </p:nvPicPr>
        <p:blipFill>
          <a:blip r:embed="rId2"/>
          <a:stretch>
            <a:fillRect/>
          </a:stretch>
        </p:blipFill>
        <p:spPr>
          <a:xfrm>
            <a:off x="2530549" y="1030415"/>
            <a:ext cx="4665488" cy="5355774"/>
          </a:xfrm>
          <a:prstGeom prst="rect">
            <a:avLst/>
          </a:prstGeom>
        </p:spPr>
      </p:pic>
    </p:spTree>
    <p:extLst>
      <p:ext uri="{BB962C8B-B14F-4D97-AF65-F5344CB8AC3E}">
        <p14:creationId xmlns:p14="http://schemas.microsoft.com/office/powerpoint/2010/main" val="25248431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45</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F1C91C98-0F4C-4BD8-8C40-3146EC54270C}"/>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35477643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46</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82702068-CA5C-4A57-A992-C16000874B5C}"/>
              </a:ext>
            </a:extLst>
          </p:cNvPr>
          <p:cNvPicPr>
            <a:picLocks noChangeAspect="1"/>
          </p:cNvPicPr>
          <p:nvPr/>
        </p:nvPicPr>
        <p:blipFill>
          <a:blip r:embed="rId2"/>
          <a:stretch>
            <a:fillRect/>
          </a:stretch>
        </p:blipFill>
        <p:spPr>
          <a:xfrm>
            <a:off x="2756081" y="961885"/>
            <a:ext cx="4665488" cy="5355774"/>
          </a:xfrm>
          <a:prstGeom prst="rect">
            <a:avLst/>
          </a:prstGeom>
        </p:spPr>
      </p:pic>
    </p:spTree>
    <p:extLst>
      <p:ext uri="{BB962C8B-B14F-4D97-AF65-F5344CB8AC3E}">
        <p14:creationId xmlns:p14="http://schemas.microsoft.com/office/powerpoint/2010/main" val="23225463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47</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11138CA1-E76D-4EEF-BBD4-13D1B5152DBF}"/>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27083630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48</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716F3C36-9EFA-44CA-AFF6-962440F036ED}"/>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678037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49</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42A30A8F-4015-4866-BEAA-6EEA650B20B1}"/>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1920883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0" y="2384277"/>
            <a:ext cx="6941117" cy="1470025"/>
          </a:xfrm>
        </p:spPr>
        <p:txBody>
          <a:bodyPr/>
          <a:lstStyle/>
          <a:p>
            <a:r>
              <a:rPr lang="es-MX" dirty="0"/>
              <a:t>4. Discusión y en su caso Aprobación de los Estados Financieros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67833" y="3738710"/>
            <a:ext cx="5742296" cy="1581173"/>
          </a:xfrm>
        </p:spPr>
        <p:txBody>
          <a:bodyPr/>
          <a:lstStyle/>
          <a:p>
            <a:r>
              <a:rPr lang="es-MX" dirty="0"/>
              <a:t>Julio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70932"/>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fld id="{08DCC1CA-BC64-9342-9FC6-0A703FD15379}" type="slidenum">
              <a:rPr lang="en-US" smtClean="0"/>
              <a:t>5</a:t>
            </a:fld>
            <a:endParaRPr lang="en-US" dirty="0"/>
          </a:p>
        </p:txBody>
      </p:sp>
      <p:sp>
        <p:nvSpPr>
          <p:cNvPr id="6" name="Rectángulo 5">
            <a:extLst>
              <a:ext uri="{FF2B5EF4-FFF2-40B4-BE49-F238E27FC236}">
                <a16:creationId xmlns:a16="http://schemas.microsoft.com/office/drawing/2014/main" id="{AE8E05CB-14D8-43F6-AF8F-861C0C8F4B23}"/>
              </a:ext>
            </a:extLst>
          </p:cNvPr>
          <p:cNvSpPr/>
          <p:nvPr/>
        </p:nvSpPr>
        <p:spPr>
          <a:xfrm>
            <a:off x="648750" y="5723433"/>
            <a:ext cx="8351949" cy="769441"/>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del punto número cuatro del orden del día, relativo a la presentación los </a:t>
            </a:r>
            <a:r>
              <a:rPr lang="es-MX" sz="1100" i="1" dirty="0"/>
              <a:t>Estados Financieros</a:t>
            </a:r>
            <a:r>
              <a:rPr lang="es-MX" sz="1100" dirty="0"/>
              <a:t>, el Director General del Instituto de Pensiones del Estado de Jalisco, Héctor Pizano Ramos, con fundamento en lo establecido en el artículo 154 fracción XVIII de la Ley del Instituto de Pensiones del Estado de Jalisco, presenta los </a:t>
            </a:r>
            <a:r>
              <a:rPr lang="es-MX" sz="1100" i="1" dirty="0"/>
              <a:t>Estados Financieros</a:t>
            </a:r>
            <a:r>
              <a:rPr lang="es-MX" sz="1100" dirty="0"/>
              <a:t> al mes de julio 2021, conforme al siguiente reporte:</a:t>
            </a:r>
          </a:p>
        </p:txBody>
      </p:sp>
    </p:spTree>
    <p:extLst>
      <p:ext uri="{BB962C8B-B14F-4D97-AF65-F5344CB8AC3E}">
        <p14:creationId xmlns:p14="http://schemas.microsoft.com/office/powerpoint/2010/main" val="3335804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50</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10" name="Imagen 9">
            <a:extLst>
              <a:ext uri="{FF2B5EF4-FFF2-40B4-BE49-F238E27FC236}">
                <a16:creationId xmlns:a16="http://schemas.microsoft.com/office/drawing/2014/main" id="{F853F382-B3AC-47BD-8A36-E1DE5F7EECA6}"/>
              </a:ext>
            </a:extLst>
          </p:cNvPr>
          <p:cNvPicPr>
            <a:picLocks noChangeAspect="1"/>
          </p:cNvPicPr>
          <p:nvPr/>
        </p:nvPicPr>
        <p:blipFill>
          <a:blip r:embed="rId2"/>
          <a:stretch>
            <a:fillRect/>
          </a:stretch>
        </p:blipFill>
        <p:spPr>
          <a:xfrm>
            <a:off x="2756081" y="1030415"/>
            <a:ext cx="4665488" cy="5355774"/>
          </a:xfrm>
          <a:prstGeom prst="rect">
            <a:avLst/>
          </a:prstGeom>
        </p:spPr>
      </p:pic>
    </p:spTree>
    <p:extLst>
      <p:ext uri="{BB962C8B-B14F-4D97-AF65-F5344CB8AC3E}">
        <p14:creationId xmlns:p14="http://schemas.microsoft.com/office/powerpoint/2010/main" val="2908140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2530549" cy="338554"/>
          </a:xfrm>
          <a:prstGeom prst="rect">
            <a:avLst/>
          </a:prstGeom>
        </p:spPr>
        <p:txBody>
          <a:bodyPr wrap="square">
            <a:spAutoFit/>
          </a:bodyPr>
          <a:lstStyle/>
          <a:p>
            <a:r>
              <a:rPr lang="es-MX" sz="1600"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0"/>
          </p:nvPr>
        </p:nvSpPr>
        <p:spPr>
          <a:xfrm>
            <a:off x="2854325" y="6492875"/>
            <a:ext cx="3435350" cy="365125"/>
          </a:xfrm>
        </p:spPr>
        <p:txBody>
          <a:bodyPr/>
          <a:lstStyle/>
          <a:p>
            <a:r>
              <a:rPr lang="es-MX" sz="900" dirty="0"/>
              <a:t>Sesión Ordinaria 08/2021 del 25 de Agosto de 2021</a:t>
            </a:r>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1"/>
          </p:nvPr>
        </p:nvSpPr>
        <p:spPr>
          <a:xfrm>
            <a:off x="7010400" y="6448425"/>
            <a:ext cx="2133600" cy="365125"/>
          </a:xfrm>
        </p:spPr>
        <p:txBody>
          <a:bodyPr/>
          <a:lstStyle/>
          <a:p>
            <a:fld id="{CF5E58AE-96D2-45FC-96FE-2B21174429C3}" type="slidenum">
              <a:rPr lang="es-MX" smtClean="0"/>
              <a:t>51</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717675" y="0"/>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la Cartera de Inversiones </a:t>
            </a:r>
            <a:br>
              <a:rPr lang="es-MX" sz="2000" dirty="0"/>
            </a:br>
            <a:r>
              <a:rPr lang="es-MX" sz="2000" dirty="0"/>
              <a:t>Julio 2021</a:t>
            </a:r>
          </a:p>
        </p:txBody>
      </p:sp>
      <p:pic>
        <p:nvPicPr>
          <p:cNvPr id="7" name="Imagen 6">
            <a:extLst>
              <a:ext uri="{FF2B5EF4-FFF2-40B4-BE49-F238E27FC236}">
                <a16:creationId xmlns:a16="http://schemas.microsoft.com/office/drawing/2014/main" id="{01DDBAB4-6F8A-4014-87D0-D71FB76E90E6}"/>
              </a:ext>
            </a:extLst>
          </p:cNvPr>
          <p:cNvPicPr>
            <a:picLocks noChangeAspect="1"/>
          </p:cNvPicPr>
          <p:nvPr/>
        </p:nvPicPr>
        <p:blipFill>
          <a:blip r:embed="rId2"/>
          <a:stretch>
            <a:fillRect/>
          </a:stretch>
        </p:blipFill>
        <p:spPr>
          <a:xfrm>
            <a:off x="2756081" y="1030415"/>
            <a:ext cx="4665488" cy="4556215"/>
          </a:xfrm>
          <a:prstGeom prst="rect">
            <a:avLst/>
          </a:prstGeom>
        </p:spPr>
      </p:pic>
    </p:spTree>
    <p:extLst>
      <p:ext uri="{BB962C8B-B14F-4D97-AF65-F5344CB8AC3E}">
        <p14:creationId xmlns:p14="http://schemas.microsoft.com/office/powerpoint/2010/main" val="31713064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211385" y="3013501"/>
            <a:ext cx="7024302" cy="830997"/>
          </a:xfrm>
        </p:spPr>
        <p:txBody>
          <a:bodyPr/>
          <a:lstStyle/>
          <a:p>
            <a:r>
              <a:rPr lang="es-MX" dirty="0"/>
              <a:t>7. Discusión y en su caso Aprobación </a:t>
            </a:r>
            <a:r>
              <a:rPr lang="es-MX" sz="3200" dirty="0"/>
              <a:t>de la Venta de Papeles Corporativos.</a:t>
            </a:r>
            <a:br>
              <a:rPr lang="es-MX" sz="3200" dirty="0"/>
            </a:br>
            <a:endParaRPr lang="es-MX" dirty="0"/>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a:xfrm>
            <a:off x="2857500" y="6485396"/>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52</a:t>
            </a:fld>
            <a:endParaRPr lang="en-US" dirty="0"/>
          </a:p>
        </p:txBody>
      </p:sp>
      <p:pic>
        <p:nvPicPr>
          <p:cNvPr id="9" name="5 Imagen" descr="Dctos.png">
            <a:hlinkClick r:id="rId2" action="ppaction://hlinkfile"/>
            <a:extLst>
              <a:ext uri="{FF2B5EF4-FFF2-40B4-BE49-F238E27FC236}">
                <a16:creationId xmlns:a16="http://schemas.microsoft.com/office/drawing/2014/main" id="{27483B8F-5705-491A-8597-BCE6C4273E2D}"/>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502942" y="3969044"/>
            <a:ext cx="441188" cy="396876"/>
          </a:xfrm>
          <a:prstGeom prst="rect">
            <a:avLst/>
          </a:prstGeom>
        </p:spPr>
      </p:pic>
      <p:sp>
        <p:nvSpPr>
          <p:cNvPr id="6" name="Google Shape;627;p52">
            <a:extLst>
              <a:ext uri="{FF2B5EF4-FFF2-40B4-BE49-F238E27FC236}">
                <a16:creationId xmlns:a16="http://schemas.microsoft.com/office/drawing/2014/main" id="{06C18012-86B0-4813-BC66-0FBFACA3ECEC}"/>
              </a:ext>
            </a:extLst>
          </p:cNvPr>
          <p:cNvSpPr/>
          <p:nvPr/>
        </p:nvSpPr>
        <p:spPr>
          <a:xfrm>
            <a:off x="562950" y="5494614"/>
            <a:ext cx="8272130" cy="938719"/>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100"/>
              <a:buFont typeface="Noto Sans Symbols"/>
              <a:buChar char="❑"/>
            </a:pPr>
            <a:r>
              <a:rPr lang="es-MX" sz="1100" dirty="0">
                <a:solidFill>
                  <a:schemeClr val="dk1"/>
                </a:solidFill>
                <a:latin typeface="Prompt ExtraLight"/>
                <a:ea typeface="Prompt ExtraLight"/>
                <a:cs typeface="Prompt ExtraLight"/>
                <a:sym typeface="Prompt ExtraLight"/>
              </a:rPr>
              <a:t>Con fundamento en lo establecido en el artículo 154 fracción V de la Ley del Instituto de Pensiones del Estado de Jalisco, en desahogo del </a:t>
            </a:r>
            <a:r>
              <a:rPr lang="es-MX" sz="1100" i="1" dirty="0">
                <a:solidFill>
                  <a:schemeClr val="dk1"/>
                </a:solidFill>
                <a:latin typeface="Prompt ExtraLight"/>
                <a:ea typeface="Prompt ExtraLight"/>
                <a:cs typeface="Prompt ExtraLight"/>
                <a:sym typeface="Prompt ExtraLight"/>
              </a:rPr>
              <a:t>punto siete </a:t>
            </a:r>
            <a:r>
              <a:rPr lang="es-MX" sz="1100" dirty="0">
                <a:solidFill>
                  <a:schemeClr val="dk1"/>
                </a:solidFill>
                <a:latin typeface="Prompt ExtraLight"/>
                <a:ea typeface="Prompt ExtraLight"/>
                <a:cs typeface="Prompt ExtraLight"/>
                <a:sym typeface="Prompt ExtraLight"/>
              </a:rPr>
              <a:t>del orden del día, el Director General del Instituto de Pensiones del Estado de Jalisco, Héctor Pizano Ramos, presenta </a:t>
            </a:r>
            <a:r>
              <a:rPr lang="es-MX" sz="1100" i="1" dirty="0">
                <a:solidFill>
                  <a:schemeClr val="dk1"/>
                </a:solidFill>
                <a:latin typeface="Prompt ExtraLight"/>
                <a:ea typeface="Prompt ExtraLight"/>
                <a:cs typeface="Prompt ExtraLight"/>
                <a:sym typeface="Prompt ExtraLight"/>
              </a:rPr>
              <a:t>la Discusión y en su Caso Aprobación de la Venta de Papeles Corporativos</a:t>
            </a:r>
            <a:r>
              <a:rPr lang="es-MX" sz="1100" dirty="0">
                <a:solidFill>
                  <a:schemeClr val="dk1"/>
                </a:solidFill>
                <a:latin typeface="Prompt ExtraLight"/>
                <a:ea typeface="Prompt ExtraLight"/>
                <a:cs typeface="Prompt ExtraLight"/>
                <a:sym typeface="Prompt ExtraLight"/>
              </a:rPr>
              <a:t> de conformidad con el artículo 153 fracciones V, VI, VII y VIII de la Ley del Instituto de Pensiones del Estado de Jalisco.</a:t>
            </a:r>
            <a:endParaRPr dirty="0"/>
          </a:p>
        </p:txBody>
      </p:sp>
    </p:spTree>
    <p:extLst>
      <p:ext uri="{BB962C8B-B14F-4D97-AF65-F5344CB8AC3E}">
        <p14:creationId xmlns:p14="http://schemas.microsoft.com/office/powerpoint/2010/main" val="34183712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211385" y="2677867"/>
            <a:ext cx="5742296" cy="830997"/>
          </a:xfrm>
        </p:spPr>
        <p:txBody>
          <a:bodyPr/>
          <a:lstStyle/>
          <a:p>
            <a:r>
              <a:rPr lang="es-MX" dirty="0"/>
              <a:t>8. Reporte de Adeudos Entidades Públicas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184860" y="3703671"/>
            <a:ext cx="1795347" cy="667388"/>
          </a:xfrm>
        </p:spPr>
        <p:txBody>
          <a:bodyPr>
            <a:normAutofit/>
          </a:bodyPr>
          <a:lstStyle/>
          <a:p>
            <a:r>
              <a:rPr lang="es-MX" dirty="0"/>
              <a:t>Julio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a:xfrm>
            <a:off x="2857500" y="6485396"/>
            <a:ext cx="3429000" cy="365125"/>
          </a:xfrm>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53</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685901" y="5546677"/>
            <a:ext cx="8272130" cy="938719"/>
          </a:xfrm>
          <a:prstGeom prst="rect">
            <a:avLst/>
          </a:prstGeom>
        </p:spPr>
        <p:txBody>
          <a:bodyPr wrap="square">
            <a:spAutoFit/>
          </a:bodyPr>
          <a:lstStyle/>
          <a:p>
            <a:pPr marL="285750" indent="-285750" algn="just">
              <a:buFont typeface="Wingdings" panose="05000000000000000000" pitchFamily="2" charset="2"/>
              <a:buChar char="q"/>
            </a:pPr>
            <a:r>
              <a:rPr lang="es-MX" sz="1100" dirty="0"/>
              <a:t>En desahogo de </a:t>
            </a:r>
            <a:r>
              <a:rPr lang="es-MX" sz="1100" i="1" dirty="0"/>
              <a:t>punto ocho </a:t>
            </a:r>
            <a:r>
              <a:rPr lang="es-MX" sz="1100" dirty="0"/>
              <a:t>del orden del día, relativo a la presentación del </a:t>
            </a:r>
            <a:r>
              <a:rPr lang="es-MX" sz="1100" i="1" dirty="0"/>
              <a:t>Reporte de Adeudos de Entidades Públicas</a:t>
            </a:r>
            <a:r>
              <a:rPr lang="es-MX" sz="1100" dirty="0"/>
              <a:t>, el Director General del Instituto de Pensiones del Estado de Jalisco, Héctor Pizano Ramos, con fundamento en lo establecido en el artículo 154 fracción XXII de la Ley del Instituto de Pensiones del Estado de Jalisco, presenta el </a:t>
            </a:r>
            <a:r>
              <a:rPr lang="es-MX" sz="1100" i="1" dirty="0"/>
              <a:t>Reporte de Adeudos de Entidades Públicas a Julio de 2021</a:t>
            </a:r>
            <a:r>
              <a:rPr lang="es-MX" sz="1100" dirty="0"/>
              <a:t>, conforme al siguiente reporte general:</a:t>
            </a:r>
          </a:p>
        </p:txBody>
      </p:sp>
    </p:spTree>
    <p:extLst>
      <p:ext uri="{BB962C8B-B14F-4D97-AF65-F5344CB8AC3E}">
        <p14:creationId xmlns:p14="http://schemas.microsoft.com/office/powerpoint/2010/main" val="5152501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7363F9A-1D9B-48C6-B1D0-8A21CCFD1B98}"/>
              </a:ext>
            </a:extLst>
          </p:cNvPr>
          <p:cNvSpPr>
            <a:spLocks noGrp="1"/>
          </p:cNvSpPr>
          <p:nvPr>
            <p:ph type="sldNum" sz="quarter" idx="11"/>
          </p:nvPr>
        </p:nvSpPr>
        <p:spPr/>
        <p:txBody>
          <a:bodyPr/>
          <a:lstStyle/>
          <a:p>
            <a:fld id="{08DCC1CA-BC64-9342-9FC6-0A703FD15379}" type="slidenum">
              <a:rPr lang="en-US" smtClean="0"/>
              <a:pPr/>
              <a:t>54</a:t>
            </a:fld>
            <a:endParaRPr lang="en-US" dirty="0"/>
          </a:p>
        </p:txBody>
      </p:sp>
      <p:sp>
        <p:nvSpPr>
          <p:cNvPr id="4" name="Título 3">
            <a:extLst>
              <a:ext uri="{FF2B5EF4-FFF2-40B4-BE49-F238E27FC236}">
                <a16:creationId xmlns:a16="http://schemas.microsoft.com/office/drawing/2014/main" id="{276498F4-D0A1-4AEE-8940-3B75E0A5C8C5}"/>
              </a:ext>
            </a:extLst>
          </p:cNvPr>
          <p:cNvSpPr>
            <a:spLocks noGrp="1"/>
          </p:cNvSpPr>
          <p:nvPr>
            <p:ph type="title" idx="4294967295"/>
          </p:nvPr>
        </p:nvSpPr>
        <p:spPr>
          <a:xfrm>
            <a:off x="2065961" y="60510"/>
            <a:ext cx="6202625" cy="488950"/>
          </a:xfrm>
        </p:spPr>
        <p:txBody>
          <a:bodyPr/>
          <a:lstStyle/>
          <a:p>
            <a:pPr algn="ctr"/>
            <a:r>
              <a:rPr lang="es-MX" sz="2000" dirty="0"/>
              <a:t>Reporte de Adeudos Entidades Públicas Patronales Julio 2021</a:t>
            </a:r>
          </a:p>
        </p:txBody>
      </p:sp>
      <p:sp>
        <p:nvSpPr>
          <p:cNvPr id="5" name="Marcador de pie de página 4">
            <a:extLst>
              <a:ext uri="{FF2B5EF4-FFF2-40B4-BE49-F238E27FC236}">
                <a16:creationId xmlns:a16="http://schemas.microsoft.com/office/drawing/2014/main" id="{AEB994AF-DD05-481E-B482-E74C01BE4060}"/>
              </a:ext>
            </a:extLst>
          </p:cNvPr>
          <p:cNvSpPr>
            <a:spLocks noGrp="1"/>
          </p:cNvSpPr>
          <p:nvPr>
            <p:ph type="ftr" sz="quarter" idx="10"/>
          </p:nvPr>
        </p:nvSpPr>
        <p:spPr/>
        <p:txBody>
          <a:bodyPr/>
          <a:lstStyle/>
          <a:p>
            <a:r>
              <a:rPr lang="es-MX" sz="900" dirty="0"/>
              <a:t>Sesión Ordinaria 08/2021 del 25 de Agosto de 2021</a:t>
            </a:r>
          </a:p>
        </p:txBody>
      </p:sp>
      <p:sp>
        <p:nvSpPr>
          <p:cNvPr id="6" name="Marcador de texto 2">
            <a:extLst>
              <a:ext uri="{FF2B5EF4-FFF2-40B4-BE49-F238E27FC236}">
                <a16:creationId xmlns:a16="http://schemas.microsoft.com/office/drawing/2014/main" id="{4C4E9BBA-50C5-432D-A928-B23F0698B8A5}"/>
              </a:ext>
            </a:extLst>
          </p:cNvPr>
          <p:cNvSpPr txBox="1">
            <a:spLocks/>
          </p:cNvSpPr>
          <p:nvPr/>
        </p:nvSpPr>
        <p:spPr>
          <a:xfrm>
            <a:off x="0" y="688747"/>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600" b="1" dirty="0">
                <a:solidFill>
                  <a:schemeClr val="accent1">
                    <a:lumMod val="50000"/>
                  </a:schemeClr>
                </a:solidFill>
              </a:rPr>
              <a:t>Comportamiento</a:t>
            </a:r>
          </a:p>
        </p:txBody>
      </p:sp>
      <p:pic>
        <p:nvPicPr>
          <p:cNvPr id="9" name="Imagen 8">
            <a:extLst>
              <a:ext uri="{FF2B5EF4-FFF2-40B4-BE49-F238E27FC236}">
                <a16:creationId xmlns:a16="http://schemas.microsoft.com/office/drawing/2014/main" id="{5DC4CE14-372A-4767-9786-1F2C341B40C5}"/>
              </a:ext>
            </a:extLst>
          </p:cNvPr>
          <p:cNvPicPr>
            <a:picLocks noChangeAspect="1"/>
          </p:cNvPicPr>
          <p:nvPr/>
        </p:nvPicPr>
        <p:blipFill>
          <a:blip r:embed="rId2"/>
          <a:stretch>
            <a:fillRect/>
          </a:stretch>
        </p:blipFill>
        <p:spPr>
          <a:xfrm>
            <a:off x="2337869" y="4394286"/>
            <a:ext cx="4880583" cy="1843401"/>
          </a:xfrm>
          <a:prstGeom prst="rect">
            <a:avLst/>
          </a:prstGeom>
        </p:spPr>
      </p:pic>
      <p:grpSp>
        <p:nvGrpSpPr>
          <p:cNvPr id="10" name="Grupo 9">
            <a:extLst>
              <a:ext uri="{FF2B5EF4-FFF2-40B4-BE49-F238E27FC236}">
                <a16:creationId xmlns:a16="http://schemas.microsoft.com/office/drawing/2014/main" id="{5326E239-8A2E-415B-87DC-93D7E89F51F4}"/>
              </a:ext>
            </a:extLst>
          </p:cNvPr>
          <p:cNvGrpSpPr/>
          <p:nvPr/>
        </p:nvGrpSpPr>
        <p:grpSpPr>
          <a:xfrm>
            <a:off x="1489684" y="1048621"/>
            <a:ext cx="6576954" cy="3090477"/>
            <a:chOff x="1668212" y="1267387"/>
            <a:chExt cx="5507651" cy="2296241"/>
          </a:xfrm>
        </p:grpSpPr>
        <p:pic>
          <p:nvPicPr>
            <p:cNvPr id="12" name="Imagen 11">
              <a:extLst>
                <a:ext uri="{FF2B5EF4-FFF2-40B4-BE49-F238E27FC236}">
                  <a16:creationId xmlns:a16="http://schemas.microsoft.com/office/drawing/2014/main" id="{8722AE30-E73A-40B0-AEAE-B82D8F793323}"/>
                </a:ext>
              </a:extLst>
            </p:cNvPr>
            <p:cNvPicPr>
              <a:picLocks noChangeAspect="1"/>
            </p:cNvPicPr>
            <p:nvPr/>
          </p:nvPicPr>
          <p:blipFill>
            <a:blip r:embed="rId3"/>
            <a:stretch>
              <a:fillRect/>
            </a:stretch>
          </p:blipFill>
          <p:spPr>
            <a:xfrm>
              <a:off x="1668212" y="1267387"/>
              <a:ext cx="5507651" cy="2296241"/>
            </a:xfrm>
            <a:prstGeom prst="rect">
              <a:avLst/>
            </a:prstGeom>
          </p:spPr>
        </p:pic>
        <p:sp>
          <p:nvSpPr>
            <p:cNvPr id="13" name="Rectángulo 12">
              <a:extLst>
                <a:ext uri="{FF2B5EF4-FFF2-40B4-BE49-F238E27FC236}">
                  <a16:creationId xmlns:a16="http://schemas.microsoft.com/office/drawing/2014/main" id="{A2A2EF9D-9946-422C-B77A-BD3AAF8FA5F9}"/>
                </a:ext>
              </a:extLst>
            </p:cNvPr>
            <p:cNvSpPr/>
            <p:nvPr/>
          </p:nvSpPr>
          <p:spPr>
            <a:xfrm>
              <a:off x="5381897" y="1663337"/>
              <a:ext cx="1045028" cy="10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spTree>
    <p:extLst>
      <p:ext uri="{BB962C8B-B14F-4D97-AF65-F5344CB8AC3E}">
        <p14:creationId xmlns:p14="http://schemas.microsoft.com/office/powerpoint/2010/main" val="31860422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34B206C-B6D9-4567-839D-40ACC96BF448}"/>
              </a:ext>
            </a:extLst>
          </p:cNvPr>
          <p:cNvSpPr>
            <a:spLocks noGrp="1"/>
          </p:cNvSpPr>
          <p:nvPr>
            <p:ph type="sldNum" sz="quarter" idx="11"/>
          </p:nvPr>
        </p:nvSpPr>
        <p:spPr/>
        <p:txBody>
          <a:bodyPr/>
          <a:lstStyle/>
          <a:p>
            <a:fld id="{08DCC1CA-BC64-9342-9FC6-0A703FD15379}" type="slidenum">
              <a:rPr lang="en-US" smtClean="0"/>
              <a:pPr/>
              <a:t>55</a:t>
            </a:fld>
            <a:endParaRPr lang="en-US" dirty="0"/>
          </a:p>
        </p:txBody>
      </p:sp>
      <p:sp>
        <p:nvSpPr>
          <p:cNvPr id="5" name="Marcador de pie de página 4">
            <a:extLst>
              <a:ext uri="{FF2B5EF4-FFF2-40B4-BE49-F238E27FC236}">
                <a16:creationId xmlns:a16="http://schemas.microsoft.com/office/drawing/2014/main" id="{46688C8A-3324-42E7-A911-EFA7EDAA65ED}"/>
              </a:ext>
            </a:extLst>
          </p:cNvPr>
          <p:cNvSpPr>
            <a:spLocks noGrp="1"/>
          </p:cNvSpPr>
          <p:nvPr>
            <p:ph type="ftr" sz="quarter" idx="10"/>
          </p:nvPr>
        </p:nvSpPr>
        <p:spPr/>
        <p:txBody>
          <a:bodyPr/>
          <a:lstStyle/>
          <a:p>
            <a:r>
              <a:rPr lang="es-MX" sz="900" dirty="0"/>
              <a:t>Sesión Ordinaria 08/2021 del 25 de Agosto de 2021</a:t>
            </a:r>
          </a:p>
        </p:txBody>
      </p:sp>
      <p:sp>
        <p:nvSpPr>
          <p:cNvPr id="6" name="Título 3">
            <a:extLst>
              <a:ext uri="{FF2B5EF4-FFF2-40B4-BE49-F238E27FC236}">
                <a16:creationId xmlns:a16="http://schemas.microsoft.com/office/drawing/2014/main" id="{72FF6556-0265-4B93-A31C-CC183F532613}"/>
              </a:ext>
            </a:extLst>
          </p:cNvPr>
          <p:cNvSpPr txBox="1">
            <a:spLocks/>
          </p:cNvSpPr>
          <p:nvPr/>
        </p:nvSpPr>
        <p:spPr>
          <a:xfrm>
            <a:off x="1790749" y="56602"/>
            <a:ext cx="6286451"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7" name="Marcador de texto 4">
            <a:extLst>
              <a:ext uri="{FF2B5EF4-FFF2-40B4-BE49-F238E27FC236}">
                <a16:creationId xmlns:a16="http://schemas.microsoft.com/office/drawing/2014/main" id="{E336DC57-3814-460C-B970-8EECD8BC37AE}"/>
              </a:ext>
            </a:extLst>
          </p:cNvPr>
          <p:cNvSpPr txBox="1">
            <a:spLocks/>
          </p:cNvSpPr>
          <p:nvPr/>
        </p:nvSpPr>
        <p:spPr>
          <a:xfrm>
            <a:off x="227874" y="70181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b="1" dirty="0">
                <a:solidFill>
                  <a:schemeClr val="accent1">
                    <a:lumMod val="50000"/>
                  </a:schemeClr>
                </a:solidFill>
              </a:rPr>
              <a:t>Estatus de situación de adeudos de Entidades Público Patronales adheridas</a:t>
            </a:r>
          </a:p>
        </p:txBody>
      </p:sp>
      <p:sp>
        <p:nvSpPr>
          <p:cNvPr id="11" name="CuadroTexto 10">
            <a:extLst>
              <a:ext uri="{FF2B5EF4-FFF2-40B4-BE49-F238E27FC236}">
                <a16:creationId xmlns:a16="http://schemas.microsoft.com/office/drawing/2014/main" id="{ACF64D17-B0DD-499F-B216-65C868614666}"/>
              </a:ext>
            </a:extLst>
          </p:cNvPr>
          <p:cNvSpPr txBox="1"/>
          <p:nvPr/>
        </p:nvSpPr>
        <p:spPr>
          <a:xfrm>
            <a:off x="496389" y="5851057"/>
            <a:ext cx="8098971" cy="400110"/>
          </a:xfrm>
          <a:prstGeom prst="rect">
            <a:avLst/>
          </a:prstGeom>
          <a:noFill/>
        </p:spPr>
        <p:txBody>
          <a:bodyPr wrap="square" rtlCol="0">
            <a:spAutoFit/>
          </a:bodyPr>
          <a:lstStyle/>
          <a:p>
            <a:r>
              <a:rPr lang="es-MX" sz="1000" b="1" i="1" dirty="0"/>
              <a:t>* </a:t>
            </a:r>
            <a:r>
              <a:rPr lang="es-MX" sz="1000" i="1" dirty="0"/>
              <a:t>No se cuantifican Grupo 16 de Policía Auxiliar, Grupo 20 de Policía Auxiliar y DARE Municipio de Zapotlán el Grande, ya que son entidades inactivas; sin embargo, aún presentan adeudo al Instituto. </a:t>
            </a:r>
          </a:p>
        </p:txBody>
      </p:sp>
      <p:graphicFrame>
        <p:nvGraphicFramePr>
          <p:cNvPr id="12" name="Gráfico 11">
            <a:extLst>
              <a:ext uri="{FF2B5EF4-FFF2-40B4-BE49-F238E27FC236}">
                <a16:creationId xmlns:a16="http://schemas.microsoft.com/office/drawing/2014/main" id="{349E09A2-9929-4967-BEBE-0934E5806642}"/>
              </a:ext>
            </a:extLst>
          </p:cNvPr>
          <p:cNvGraphicFramePr>
            <a:graphicFrameLocks/>
          </p:cNvGraphicFramePr>
          <p:nvPr>
            <p:extLst>
              <p:ext uri="{D42A27DB-BD31-4B8C-83A1-F6EECF244321}">
                <p14:modId xmlns:p14="http://schemas.microsoft.com/office/powerpoint/2010/main" val="2395771726"/>
              </p:ext>
            </p:extLst>
          </p:nvPr>
        </p:nvGraphicFramePr>
        <p:xfrm>
          <a:off x="1033670" y="1164131"/>
          <a:ext cx="7103165" cy="3064979"/>
        </p:xfrm>
        <a:graphic>
          <a:graphicData uri="http://schemas.openxmlformats.org/drawingml/2006/chart">
            <c:chart xmlns:c="http://schemas.openxmlformats.org/drawingml/2006/chart" xmlns:r="http://schemas.openxmlformats.org/officeDocument/2006/relationships" r:id="rId2"/>
          </a:graphicData>
        </a:graphic>
      </p:graphicFrame>
      <p:pic>
        <p:nvPicPr>
          <p:cNvPr id="13" name="Imagen 12">
            <a:extLst>
              <a:ext uri="{FF2B5EF4-FFF2-40B4-BE49-F238E27FC236}">
                <a16:creationId xmlns:a16="http://schemas.microsoft.com/office/drawing/2014/main" id="{438F8440-29D6-41E5-B818-32AEEA1B8A48}"/>
              </a:ext>
            </a:extLst>
          </p:cNvPr>
          <p:cNvPicPr>
            <a:picLocks noChangeAspect="1"/>
          </p:cNvPicPr>
          <p:nvPr/>
        </p:nvPicPr>
        <p:blipFill>
          <a:blip r:embed="rId3"/>
          <a:stretch>
            <a:fillRect/>
          </a:stretch>
        </p:blipFill>
        <p:spPr>
          <a:xfrm>
            <a:off x="1701586" y="4262513"/>
            <a:ext cx="5918987" cy="1431356"/>
          </a:xfrm>
          <a:prstGeom prst="rect">
            <a:avLst/>
          </a:prstGeom>
        </p:spPr>
      </p:pic>
    </p:spTree>
    <p:extLst>
      <p:ext uri="{BB962C8B-B14F-4D97-AF65-F5344CB8AC3E}">
        <p14:creationId xmlns:p14="http://schemas.microsoft.com/office/powerpoint/2010/main" val="17308633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6825967" y="311959"/>
            <a:ext cx="1653015" cy="419100"/>
          </a:xfrm>
          <a:prstGeom prst="rect">
            <a:avLst/>
          </a:prstGeom>
        </p:spPr>
        <p:txBody>
          <a:bodyPr>
            <a:normAutofit/>
          </a:bodyPr>
          <a:lstStyle/>
          <a:p>
            <a:pPr marL="0" indent="0">
              <a:buNone/>
            </a:pPr>
            <a:r>
              <a:rPr lang="es-MX" sz="1600" dirty="0">
                <a:solidFill>
                  <a:schemeClr val="bg2"/>
                </a:solidFill>
                <a:latin typeface="+mj-lt"/>
              </a:rPr>
              <a:t>Proceso Jurídico</a:t>
            </a:r>
          </a:p>
        </p:txBody>
      </p:sp>
      <p:sp>
        <p:nvSpPr>
          <p:cNvPr id="7" name="Título 3">
            <a:extLst>
              <a:ext uri="{FF2B5EF4-FFF2-40B4-BE49-F238E27FC236}">
                <a16:creationId xmlns:a16="http://schemas.microsoft.com/office/drawing/2014/main" id="{778DC33C-ACD7-4996-95C0-3B3104B44ABF}"/>
              </a:ext>
            </a:extLst>
          </p:cNvPr>
          <p:cNvSpPr txBox="1">
            <a:spLocks noGrp="1"/>
          </p:cNvSpPr>
          <p:nvPr>
            <p:ph type="body" sz="quarter" idx="4294967295"/>
          </p:nvPr>
        </p:nvSpPr>
        <p:spPr>
          <a:xfrm>
            <a:off x="1865202" y="146859"/>
            <a:ext cx="6204910" cy="33020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8" name="Marcador de número de diapositiva 7">
            <a:extLst>
              <a:ext uri="{FF2B5EF4-FFF2-40B4-BE49-F238E27FC236}">
                <a16:creationId xmlns:a16="http://schemas.microsoft.com/office/drawing/2014/main" id="{F3639880-765E-49F6-9ACD-12988CF9AE30}"/>
              </a:ext>
            </a:extLst>
          </p:cNvPr>
          <p:cNvSpPr>
            <a:spLocks noGrp="1"/>
          </p:cNvSpPr>
          <p:nvPr>
            <p:ph type="sldNum" sz="quarter" idx="11"/>
          </p:nvPr>
        </p:nvSpPr>
        <p:spPr>
          <a:xfrm>
            <a:off x="8689975" y="6453188"/>
            <a:ext cx="454025" cy="365125"/>
          </a:xfrm>
        </p:spPr>
        <p:txBody>
          <a:bodyPr/>
          <a:lstStyle/>
          <a:p>
            <a:fld id="{80B2590F-B4BA-461D-B92A-63CE21F34F70}" type="slidenum">
              <a:rPr lang="es-MX" sz="1200" b="0">
                <a:solidFill>
                  <a:schemeClr val="tx1">
                    <a:tint val="75000"/>
                  </a:schemeClr>
                </a:solidFill>
                <a:latin typeface="+mn-lt"/>
                <a:cs typeface="+mn-cs"/>
              </a:rPr>
              <a:t>56</a:t>
            </a:fld>
            <a:endParaRPr lang="es-MX" sz="1200" b="0" dirty="0">
              <a:solidFill>
                <a:schemeClr val="tx1">
                  <a:tint val="75000"/>
                </a:schemeClr>
              </a:solidFill>
              <a:latin typeface="+mn-lt"/>
              <a:cs typeface="+mn-cs"/>
            </a:endParaRPr>
          </a:p>
        </p:txBody>
      </p:sp>
      <p:pic>
        <p:nvPicPr>
          <p:cNvPr id="9" name="Imagen 8">
            <a:extLst>
              <a:ext uri="{FF2B5EF4-FFF2-40B4-BE49-F238E27FC236}">
                <a16:creationId xmlns:a16="http://schemas.microsoft.com/office/drawing/2014/main" id="{6A12F558-AB5A-4181-B49F-E420406EABE3}"/>
              </a:ext>
            </a:extLst>
          </p:cNvPr>
          <p:cNvPicPr>
            <a:picLocks noChangeAspect="1"/>
          </p:cNvPicPr>
          <p:nvPr/>
        </p:nvPicPr>
        <p:blipFill>
          <a:blip r:embed="rId2"/>
          <a:stretch>
            <a:fillRect/>
          </a:stretch>
        </p:blipFill>
        <p:spPr>
          <a:xfrm>
            <a:off x="222407" y="587840"/>
            <a:ext cx="8332816" cy="6270159"/>
          </a:xfrm>
          <a:prstGeom prst="rect">
            <a:avLst/>
          </a:prstGeom>
        </p:spPr>
      </p:pic>
    </p:spTree>
    <p:extLst>
      <p:ext uri="{BB962C8B-B14F-4D97-AF65-F5344CB8AC3E}">
        <p14:creationId xmlns:p14="http://schemas.microsoft.com/office/powerpoint/2010/main" val="7488691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72850" y="661190"/>
            <a:ext cx="1342517" cy="419100"/>
          </a:xfrm>
          <a:prstGeom prst="rect">
            <a:avLst/>
          </a:prstGeom>
        </p:spPr>
        <p:txBody>
          <a:bodyPr>
            <a:normAutofit/>
          </a:bodyPr>
          <a:lstStyle/>
          <a:p>
            <a:pPr marL="0" indent="0">
              <a:buNone/>
            </a:pPr>
            <a:r>
              <a:rPr lang="es-MX" sz="1600" dirty="0">
                <a:solidFill>
                  <a:schemeClr val="accent1">
                    <a:lumMod val="50000"/>
                  </a:schemeClr>
                </a:solidFill>
                <a:latin typeface="+mj-lt"/>
              </a:rPr>
              <a:t>Requeridos</a:t>
            </a:r>
          </a:p>
        </p:txBody>
      </p:sp>
      <p:sp>
        <p:nvSpPr>
          <p:cNvPr id="8" name="Marcador de número de diapositiva 7">
            <a:extLst>
              <a:ext uri="{FF2B5EF4-FFF2-40B4-BE49-F238E27FC236}">
                <a16:creationId xmlns:a16="http://schemas.microsoft.com/office/drawing/2014/main" id="{8B2A8EC7-966A-4463-A9DE-ACC14424CE19}"/>
              </a:ext>
            </a:extLst>
          </p:cNvPr>
          <p:cNvSpPr>
            <a:spLocks noGrp="1"/>
          </p:cNvSpPr>
          <p:nvPr>
            <p:ph type="sldNum" sz="quarter" idx="11"/>
          </p:nvPr>
        </p:nvSpPr>
        <p:spPr>
          <a:xfrm>
            <a:off x="8689975" y="6453188"/>
            <a:ext cx="454025" cy="365125"/>
          </a:xfrm>
        </p:spPr>
        <p:txBody>
          <a:bodyPr vert="horz" lIns="91440" tIns="45720" rIns="91440" bIns="45720" rtlCol="0" anchor="ctr"/>
          <a:lstStyle/>
          <a:p>
            <a:fld id="{80B2590F-B4BA-461D-B92A-63CE21F34F70}" type="slidenum">
              <a:rPr lang="es-MX" sz="1200" b="0">
                <a:solidFill>
                  <a:schemeClr val="tx1">
                    <a:tint val="75000"/>
                  </a:schemeClr>
                </a:solidFill>
                <a:latin typeface="+mn-lt"/>
                <a:cs typeface="+mn-cs"/>
              </a:rPr>
              <a:pPr/>
              <a:t>57</a:t>
            </a:fld>
            <a:endParaRPr lang="es-MX" sz="1200" b="0" dirty="0">
              <a:solidFill>
                <a:schemeClr val="tx1">
                  <a:tint val="75000"/>
                </a:schemeClr>
              </a:solidFill>
              <a:latin typeface="+mn-lt"/>
              <a:cs typeface="+mn-cs"/>
            </a:endParaRPr>
          </a:p>
        </p:txBody>
      </p:sp>
      <p:sp>
        <p:nvSpPr>
          <p:cNvPr id="6" name="Título 3">
            <a:extLst>
              <a:ext uri="{FF2B5EF4-FFF2-40B4-BE49-F238E27FC236}">
                <a16:creationId xmlns:a16="http://schemas.microsoft.com/office/drawing/2014/main" id="{7716615A-0084-45F0-B792-B8B982288CF7}"/>
              </a:ext>
            </a:extLst>
          </p:cNvPr>
          <p:cNvSpPr txBox="1">
            <a:spLocks/>
          </p:cNvSpPr>
          <p:nvPr/>
        </p:nvSpPr>
        <p:spPr>
          <a:xfrm>
            <a:off x="1982287" y="35139"/>
            <a:ext cx="6220806"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2" name="Marcador de pie de página 1">
            <a:extLst>
              <a:ext uri="{FF2B5EF4-FFF2-40B4-BE49-F238E27FC236}">
                <a16:creationId xmlns:a16="http://schemas.microsoft.com/office/drawing/2014/main" id="{F50AF809-D0B1-4D5C-A9D0-CF69186E28D0}"/>
              </a:ext>
            </a:extLst>
          </p:cNvPr>
          <p:cNvSpPr>
            <a:spLocks noGrp="1"/>
          </p:cNvSpPr>
          <p:nvPr>
            <p:ph type="ftr" sz="quarter" idx="10"/>
          </p:nvPr>
        </p:nvSpPr>
        <p:spPr>
          <a:xfrm>
            <a:off x="2879251" y="6453188"/>
            <a:ext cx="3385498" cy="365125"/>
          </a:xfrm>
        </p:spPr>
        <p:txBody>
          <a:bodyPr/>
          <a:lstStyle/>
          <a:p>
            <a:r>
              <a:rPr lang="es-MX" dirty="0"/>
              <a:t>Sesión Ordinaria 08/2021 del 25 de Agosto de 2021</a:t>
            </a:r>
          </a:p>
        </p:txBody>
      </p:sp>
      <p:pic>
        <p:nvPicPr>
          <p:cNvPr id="13" name="Imagen 12">
            <a:extLst>
              <a:ext uri="{FF2B5EF4-FFF2-40B4-BE49-F238E27FC236}">
                <a16:creationId xmlns:a16="http://schemas.microsoft.com/office/drawing/2014/main" id="{A82C9EF3-2423-4438-A90F-8BCB800FA9EF}"/>
              </a:ext>
            </a:extLst>
          </p:cNvPr>
          <p:cNvPicPr>
            <a:picLocks noChangeAspect="1"/>
          </p:cNvPicPr>
          <p:nvPr/>
        </p:nvPicPr>
        <p:blipFill>
          <a:blip r:embed="rId2"/>
          <a:stretch>
            <a:fillRect/>
          </a:stretch>
        </p:blipFill>
        <p:spPr>
          <a:xfrm>
            <a:off x="-1" y="1095880"/>
            <a:ext cx="9134339" cy="4936507"/>
          </a:xfrm>
          <a:prstGeom prst="rect">
            <a:avLst/>
          </a:prstGeom>
        </p:spPr>
      </p:pic>
      <p:pic>
        <p:nvPicPr>
          <p:cNvPr id="14" name="Imagen 13">
            <a:extLst>
              <a:ext uri="{FF2B5EF4-FFF2-40B4-BE49-F238E27FC236}">
                <a16:creationId xmlns:a16="http://schemas.microsoft.com/office/drawing/2014/main" id="{6C220A1D-90A8-4A48-88D2-AD45850F760F}"/>
              </a:ext>
            </a:extLst>
          </p:cNvPr>
          <p:cNvPicPr>
            <a:picLocks noChangeAspect="1"/>
          </p:cNvPicPr>
          <p:nvPr/>
        </p:nvPicPr>
        <p:blipFill>
          <a:blip r:embed="rId3"/>
          <a:stretch>
            <a:fillRect/>
          </a:stretch>
        </p:blipFill>
        <p:spPr>
          <a:xfrm>
            <a:off x="0" y="6032387"/>
            <a:ext cx="9134338" cy="153140"/>
          </a:xfrm>
          <a:prstGeom prst="rect">
            <a:avLst/>
          </a:prstGeom>
        </p:spPr>
      </p:pic>
    </p:spTree>
    <p:extLst>
      <p:ext uri="{BB962C8B-B14F-4D97-AF65-F5344CB8AC3E}">
        <p14:creationId xmlns:p14="http://schemas.microsoft.com/office/powerpoint/2010/main" val="33481397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52388" y="749300"/>
            <a:ext cx="8636000" cy="419100"/>
          </a:xfrm>
          <a:prstGeom prst="rect">
            <a:avLst/>
          </a:prstGeom>
        </p:spPr>
        <p:txBody>
          <a:bodyPr>
            <a:normAutofit/>
          </a:bodyPr>
          <a:lstStyle/>
          <a:p>
            <a:pPr marL="0" indent="0">
              <a:buNone/>
            </a:pPr>
            <a:r>
              <a:rPr lang="es-MX" sz="1600" dirty="0">
                <a:solidFill>
                  <a:schemeClr val="accent1">
                    <a:lumMod val="50000"/>
                  </a:schemeClr>
                </a:solidFill>
                <a:latin typeface="+mj-lt"/>
              </a:rPr>
              <a:t>Incumplimiento de Convenios</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11"/>
          </p:nvPr>
        </p:nvSpPr>
        <p:spPr>
          <a:xfrm>
            <a:off x="8688388" y="6440488"/>
            <a:ext cx="455612" cy="365125"/>
          </a:xfrm>
        </p:spPr>
        <p:txBody>
          <a:bodyPr/>
          <a:lstStyle/>
          <a:p>
            <a:fld id="{80B2590F-B4BA-461D-B92A-63CE21F34F70}" type="slidenum">
              <a:rPr lang="es-MX" sz="1200" b="0">
                <a:solidFill>
                  <a:schemeClr val="tx1">
                    <a:tint val="75000"/>
                  </a:schemeClr>
                </a:solidFill>
                <a:latin typeface="+mn-lt"/>
                <a:cs typeface="+mn-cs"/>
              </a:rPr>
              <a:t>58</a:t>
            </a:fld>
            <a:endParaRPr lang="es-MX" sz="1200" b="0" dirty="0">
              <a:solidFill>
                <a:schemeClr val="tx1">
                  <a:tint val="75000"/>
                </a:schemeClr>
              </a:solidFill>
              <a:latin typeface="+mn-lt"/>
              <a:cs typeface="+mn-cs"/>
            </a:endParaRP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2061802" y="52062"/>
            <a:ext cx="6194302"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4" name="Marcador de pie de página 3">
            <a:extLst>
              <a:ext uri="{FF2B5EF4-FFF2-40B4-BE49-F238E27FC236}">
                <a16:creationId xmlns:a16="http://schemas.microsoft.com/office/drawing/2014/main" id="{F899F640-4782-4817-B754-E6254C39632B}"/>
              </a:ext>
            </a:extLst>
          </p:cNvPr>
          <p:cNvSpPr>
            <a:spLocks noGrp="1"/>
          </p:cNvSpPr>
          <p:nvPr>
            <p:ph type="ftr" sz="quarter" idx="10"/>
          </p:nvPr>
        </p:nvSpPr>
        <p:spPr/>
        <p:txBody>
          <a:bodyPr/>
          <a:lstStyle/>
          <a:p>
            <a:r>
              <a:rPr lang="es-MX" dirty="0"/>
              <a:t>Sesión Ordinaria 08/2021 del 25 de Agosto de 2021</a:t>
            </a:r>
          </a:p>
        </p:txBody>
      </p:sp>
      <p:sp>
        <p:nvSpPr>
          <p:cNvPr id="8" name="Rectángulo 7">
            <a:extLst>
              <a:ext uri="{FF2B5EF4-FFF2-40B4-BE49-F238E27FC236}">
                <a16:creationId xmlns:a16="http://schemas.microsoft.com/office/drawing/2014/main" id="{991DEBDC-6B99-42B6-9A72-298F3B51A4EB}"/>
              </a:ext>
            </a:extLst>
          </p:cNvPr>
          <p:cNvSpPr/>
          <p:nvPr/>
        </p:nvSpPr>
        <p:spPr>
          <a:xfrm>
            <a:off x="3063696" y="3374471"/>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$1´139,415,815</a:t>
            </a:r>
          </a:p>
        </p:txBody>
      </p:sp>
      <p:pic>
        <p:nvPicPr>
          <p:cNvPr id="9" name="Imagen 8">
            <a:extLst>
              <a:ext uri="{FF2B5EF4-FFF2-40B4-BE49-F238E27FC236}">
                <a16:creationId xmlns:a16="http://schemas.microsoft.com/office/drawing/2014/main" id="{1FC7E6B7-EBA2-497D-BCA5-BA2FBB3A6563}"/>
              </a:ext>
            </a:extLst>
          </p:cNvPr>
          <p:cNvPicPr>
            <a:picLocks noChangeAspect="1"/>
          </p:cNvPicPr>
          <p:nvPr/>
        </p:nvPicPr>
        <p:blipFill>
          <a:blip r:embed="rId2"/>
          <a:stretch>
            <a:fillRect/>
          </a:stretch>
        </p:blipFill>
        <p:spPr>
          <a:xfrm>
            <a:off x="136764" y="1274445"/>
            <a:ext cx="8870472" cy="1886813"/>
          </a:xfrm>
          <a:prstGeom prst="rect">
            <a:avLst/>
          </a:prstGeom>
        </p:spPr>
      </p:pic>
    </p:spTree>
    <p:extLst>
      <p:ext uri="{BB962C8B-B14F-4D97-AF65-F5344CB8AC3E}">
        <p14:creationId xmlns:p14="http://schemas.microsoft.com/office/powerpoint/2010/main" val="1557759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4294967295"/>
          </p:nvPr>
        </p:nvSpPr>
        <p:spPr>
          <a:xfrm>
            <a:off x="196059" y="697247"/>
            <a:ext cx="8636000" cy="419100"/>
          </a:xfrm>
          <a:prstGeom prst="rect">
            <a:avLst/>
          </a:prstGeom>
        </p:spPr>
        <p:txBody>
          <a:bodyPr>
            <a:normAutofit/>
          </a:bodyPr>
          <a:lstStyle/>
          <a:p>
            <a:pPr marL="0" indent="0">
              <a:buNone/>
            </a:pPr>
            <a:r>
              <a:rPr lang="es-MX" sz="1600" dirty="0">
                <a:solidFill>
                  <a:schemeClr val="accent1">
                    <a:lumMod val="50000"/>
                  </a:schemeClr>
                </a:solidFill>
                <a:latin typeface="+mj-lt"/>
              </a:rPr>
              <a:t>Histórico de Adeudos EPP con Convenios</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11"/>
          </p:nvPr>
        </p:nvSpPr>
        <p:spPr>
          <a:xfrm>
            <a:off x="8688388" y="6440488"/>
            <a:ext cx="455612" cy="365125"/>
          </a:xfrm>
        </p:spPr>
        <p:txBody>
          <a:bodyPr/>
          <a:lstStyle/>
          <a:p>
            <a:fld id="{80B2590F-B4BA-461D-B92A-63CE21F34F70}" type="slidenum">
              <a:rPr lang="es-MX" sz="1200" b="0">
                <a:solidFill>
                  <a:schemeClr val="tx1">
                    <a:tint val="75000"/>
                  </a:schemeClr>
                </a:solidFill>
                <a:latin typeface="+mn-lt"/>
                <a:cs typeface="+mn-cs"/>
              </a:rPr>
              <a:t>59</a:t>
            </a:fld>
            <a:endParaRPr lang="es-MX" sz="1200" b="0" dirty="0">
              <a:solidFill>
                <a:schemeClr val="tx1">
                  <a:tint val="75000"/>
                </a:schemeClr>
              </a:solidFill>
              <a:latin typeface="+mn-lt"/>
              <a:cs typeface="+mn-cs"/>
            </a:endParaRP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969037" y="47693"/>
            <a:ext cx="6154545"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000" dirty="0"/>
              <a:t>Reporte de Adeudos Entidades Públicas Patronales Julio 2021</a:t>
            </a:r>
          </a:p>
        </p:txBody>
      </p:sp>
      <p:sp>
        <p:nvSpPr>
          <p:cNvPr id="4" name="Marcador de pie de página 3">
            <a:extLst>
              <a:ext uri="{FF2B5EF4-FFF2-40B4-BE49-F238E27FC236}">
                <a16:creationId xmlns:a16="http://schemas.microsoft.com/office/drawing/2014/main" id="{7C74A728-42DB-4A36-A2AE-03AB23C08A04}"/>
              </a:ext>
            </a:extLst>
          </p:cNvPr>
          <p:cNvSpPr>
            <a:spLocks noGrp="1"/>
          </p:cNvSpPr>
          <p:nvPr>
            <p:ph type="ftr" sz="quarter" idx="10"/>
          </p:nvPr>
        </p:nvSpPr>
        <p:spPr/>
        <p:txBody>
          <a:bodyPr/>
          <a:lstStyle/>
          <a:p>
            <a:r>
              <a:rPr lang="es-MX" dirty="0"/>
              <a:t>Sesión Ordinaria 08/2021 del 25 de Agosto de 2021</a:t>
            </a:r>
          </a:p>
        </p:txBody>
      </p:sp>
      <p:sp>
        <p:nvSpPr>
          <p:cNvPr id="12" name="CuadroTexto 11">
            <a:extLst>
              <a:ext uri="{FF2B5EF4-FFF2-40B4-BE49-F238E27FC236}">
                <a16:creationId xmlns:a16="http://schemas.microsoft.com/office/drawing/2014/main" id="{77D96385-041A-4E39-941E-F0A5F46C4D33}"/>
              </a:ext>
            </a:extLst>
          </p:cNvPr>
          <p:cNvSpPr txBox="1"/>
          <p:nvPr/>
        </p:nvSpPr>
        <p:spPr>
          <a:xfrm>
            <a:off x="138118" y="6101650"/>
            <a:ext cx="8751881" cy="369332"/>
          </a:xfrm>
          <a:prstGeom prst="rect">
            <a:avLst/>
          </a:prstGeom>
          <a:noFill/>
        </p:spPr>
        <p:txBody>
          <a:bodyPr wrap="square" rtlCol="0">
            <a:spAutoFit/>
          </a:bodyPr>
          <a:lstStyle/>
          <a:p>
            <a:r>
              <a:rPr lang="es-MX" sz="900" dirty="0"/>
              <a:t>*</a:t>
            </a:r>
            <a:r>
              <a:rPr lang="es-MX" sz="900" i="1" dirty="0"/>
              <a:t>1. Los saldos de convenio de los ejercicios 2016 a 2020 son al 31 de diciembre; respecto de 2021 el saldo es el reflejado al 31 de julio.</a:t>
            </a:r>
          </a:p>
          <a:p>
            <a:pPr algn="just"/>
            <a:r>
              <a:rPr lang="es-MX" sz="900" i="1" dirty="0"/>
              <a:t>*2. El total de EPP (Entidades Públicas Patronales) no  corresponde a una sumatoria debido a que una EPP puede tener convenio vigente y encontrarse en carteta jurídica o requerida. </a:t>
            </a:r>
          </a:p>
        </p:txBody>
      </p:sp>
      <p:pic>
        <p:nvPicPr>
          <p:cNvPr id="14" name="Imagen 13">
            <a:extLst>
              <a:ext uri="{FF2B5EF4-FFF2-40B4-BE49-F238E27FC236}">
                <a16:creationId xmlns:a16="http://schemas.microsoft.com/office/drawing/2014/main" id="{FBABDC3A-5A6D-4E2B-A424-9164C787C669}"/>
              </a:ext>
            </a:extLst>
          </p:cNvPr>
          <p:cNvPicPr>
            <a:picLocks noChangeAspect="1"/>
          </p:cNvPicPr>
          <p:nvPr/>
        </p:nvPicPr>
        <p:blipFill>
          <a:blip r:embed="rId2"/>
          <a:stretch>
            <a:fillRect/>
          </a:stretch>
        </p:blipFill>
        <p:spPr>
          <a:xfrm>
            <a:off x="208720" y="1103876"/>
            <a:ext cx="8636000" cy="1941766"/>
          </a:xfrm>
          <a:prstGeom prst="rect">
            <a:avLst/>
          </a:prstGeom>
        </p:spPr>
      </p:pic>
      <p:pic>
        <p:nvPicPr>
          <p:cNvPr id="15" name="Imagen 14">
            <a:extLst>
              <a:ext uri="{FF2B5EF4-FFF2-40B4-BE49-F238E27FC236}">
                <a16:creationId xmlns:a16="http://schemas.microsoft.com/office/drawing/2014/main" id="{7583429B-7AD9-4765-8345-E9171266491B}"/>
              </a:ext>
            </a:extLst>
          </p:cNvPr>
          <p:cNvPicPr>
            <a:picLocks noChangeAspect="1"/>
          </p:cNvPicPr>
          <p:nvPr/>
        </p:nvPicPr>
        <p:blipFill>
          <a:blip r:embed="rId3"/>
          <a:stretch>
            <a:fillRect/>
          </a:stretch>
        </p:blipFill>
        <p:spPr>
          <a:xfrm>
            <a:off x="989919" y="3102962"/>
            <a:ext cx="6981261" cy="2827788"/>
          </a:xfrm>
          <a:prstGeom prst="rect">
            <a:avLst/>
          </a:prstGeom>
        </p:spPr>
      </p:pic>
    </p:spTree>
    <p:extLst>
      <p:ext uri="{BB962C8B-B14F-4D97-AF65-F5344CB8AC3E}">
        <p14:creationId xmlns:p14="http://schemas.microsoft.com/office/powerpoint/2010/main" val="2298214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FD18299-7D99-4C7E-B92F-A516BF666A05}"/>
              </a:ext>
            </a:extLst>
          </p:cNvPr>
          <p:cNvSpPr>
            <a:spLocks noGrp="1"/>
          </p:cNvSpPr>
          <p:nvPr>
            <p:ph type="sldNum" sz="quarter" idx="4"/>
          </p:nvPr>
        </p:nvSpPr>
        <p:spPr/>
        <p:txBody>
          <a:bodyPr/>
          <a:lstStyle/>
          <a:p>
            <a:fld id="{08DCC1CA-BC64-9342-9FC6-0A703FD15379}" type="slidenum">
              <a:rPr lang="en-US" smtClean="0"/>
              <a:pPr/>
              <a:t>6</a:t>
            </a:fld>
            <a:endParaRPr lang="en-US" dirty="0"/>
          </a:p>
        </p:txBody>
      </p:sp>
      <p:sp>
        <p:nvSpPr>
          <p:cNvPr id="3" name="Título 2">
            <a:extLst>
              <a:ext uri="{FF2B5EF4-FFF2-40B4-BE49-F238E27FC236}">
                <a16:creationId xmlns:a16="http://schemas.microsoft.com/office/drawing/2014/main" id="{1D4092BF-EA28-472F-BBCB-D67D77A32E04}"/>
              </a:ext>
            </a:extLst>
          </p:cNvPr>
          <p:cNvSpPr>
            <a:spLocks noGrp="1"/>
          </p:cNvSpPr>
          <p:nvPr>
            <p:ph type="title"/>
          </p:nvPr>
        </p:nvSpPr>
        <p:spPr>
          <a:xfrm>
            <a:off x="1689100" y="73252"/>
            <a:ext cx="6736566" cy="445059"/>
          </a:xfrm>
        </p:spPr>
        <p:txBody>
          <a:bodyPr/>
          <a:lstStyle/>
          <a:p>
            <a:r>
              <a:rPr lang="es-MX" sz="2000" dirty="0"/>
              <a:t>Estados Financieros Julio 2021 </a:t>
            </a:r>
            <a:endParaRPr lang="es-MX" sz="2000" b="0" dirty="0"/>
          </a:p>
        </p:txBody>
      </p:sp>
      <p:sp>
        <p:nvSpPr>
          <p:cNvPr id="4" name="Marcador de pie de página 3">
            <a:extLst>
              <a:ext uri="{FF2B5EF4-FFF2-40B4-BE49-F238E27FC236}">
                <a16:creationId xmlns:a16="http://schemas.microsoft.com/office/drawing/2014/main" id="{EACDBAB3-1DD7-452E-B6EB-FBE396516BB7}"/>
              </a:ext>
            </a:extLst>
          </p:cNvPr>
          <p:cNvSpPr>
            <a:spLocks noGrp="1"/>
          </p:cNvSpPr>
          <p:nvPr>
            <p:ph type="ftr" sz="quarter" idx="3"/>
          </p:nvPr>
        </p:nvSpPr>
        <p:spPr/>
        <p:txBody>
          <a:bodyPr/>
          <a:lstStyle/>
          <a:p>
            <a:r>
              <a:rPr lang="es-MX" sz="900" dirty="0"/>
              <a:t>Sesión Ordinaria 08/2021 del 25 de Agosto de 2021</a:t>
            </a:r>
          </a:p>
        </p:txBody>
      </p:sp>
      <p:sp>
        <p:nvSpPr>
          <p:cNvPr id="6" name="Marcador de número de diapositiva 2">
            <a:extLst>
              <a:ext uri="{FF2B5EF4-FFF2-40B4-BE49-F238E27FC236}">
                <a16:creationId xmlns:a16="http://schemas.microsoft.com/office/drawing/2014/main" id="{FF7C1F9A-A097-4A5E-B6F2-585566150990}"/>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8DCC1CA-BC64-9342-9FC6-0A703FD15379}" type="slidenum">
              <a:rPr lang="en-US" smtClean="0"/>
              <a:pPr/>
              <a:t>6</a:t>
            </a:fld>
            <a:endParaRPr lang="en-US" dirty="0"/>
          </a:p>
        </p:txBody>
      </p:sp>
      <p:sp>
        <p:nvSpPr>
          <p:cNvPr id="7" name="Título 3">
            <a:extLst>
              <a:ext uri="{FF2B5EF4-FFF2-40B4-BE49-F238E27FC236}">
                <a16:creationId xmlns:a16="http://schemas.microsoft.com/office/drawing/2014/main" id="{66914799-704D-4F3A-9BB2-61DEFFCE2A71}"/>
              </a:ext>
            </a:extLst>
          </p:cNvPr>
          <p:cNvSpPr txBox="1">
            <a:spLocks/>
          </p:cNvSpPr>
          <p:nvPr/>
        </p:nvSpPr>
        <p:spPr>
          <a:xfrm>
            <a:off x="0" y="0"/>
            <a:ext cx="0" cy="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dirty="0"/>
              <a:t>Estados Financieros</a:t>
            </a:r>
          </a:p>
        </p:txBody>
      </p:sp>
      <p:pic>
        <p:nvPicPr>
          <p:cNvPr id="9" name="9 Imagen" descr="Dctos.png">
            <a:hlinkClick r:id="rId2" action="ppaction://hlinkpres?slideindex=1&amp;slidetitle="/>
            <a:extLst>
              <a:ext uri="{FF2B5EF4-FFF2-40B4-BE49-F238E27FC236}">
                <a16:creationId xmlns:a16="http://schemas.microsoft.com/office/drawing/2014/main" id="{1E281871-DC62-47BB-BC1A-DEA13A7D06D1}"/>
              </a:ext>
            </a:extLst>
          </p:cNvPr>
          <p:cNvPicPr>
            <a:picLocks noChangeAspect="1"/>
          </p:cNvPicPr>
          <p:nvPr/>
        </p:nvPicPr>
        <p:blipFill>
          <a:blip r:embed="rId3" cstate="print"/>
          <a:stretch>
            <a:fillRect/>
          </a:stretch>
        </p:blipFill>
        <p:spPr>
          <a:xfrm>
            <a:off x="8056015" y="5794971"/>
            <a:ext cx="521386" cy="486837"/>
          </a:xfrm>
          <a:prstGeom prst="rect">
            <a:avLst/>
          </a:prstGeom>
        </p:spPr>
      </p:pic>
      <p:sp>
        <p:nvSpPr>
          <p:cNvPr id="10" name="17 CuadroTexto">
            <a:extLst>
              <a:ext uri="{FF2B5EF4-FFF2-40B4-BE49-F238E27FC236}">
                <a16:creationId xmlns:a16="http://schemas.microsoft.com/office/drawing/2014/main" id="{13329BBA-FD5A-4593-9404-3CE49E918472}"/>
              </a:ext>
            </a:extLst>
          </p:cNvPr>
          <p:cNvSpPr txBox="1"/>
          <p:nvPr/>
        </p:nvSpPr>
        <p:spPr>
          <a:xfrm>
            <a:off x="7940470" y="6246700"/>
            <a:ext cx="778989" cy="400110"/>
          </a:xfrm>
          <a:prstGeom prst="rect">
            <a:avLst/>
          </a:prstGeom>
          <a:noFill/>
        </p:spPr>
        <p:txBody>
          <a:bodyPr wrap="square" rtlCol="0">
            <a:spAutoFit/>
          </a:bodyPr>
          <a:lstStyle/>
          <a:p>
            <a:pPr algn="ctr"/>
            <a:r>
              <a:rPr lang="es-MX" sz="1000" b="1" dirty="0">
                <a:solidFill>
                  <a:schemeClr val="bg1">
                    <a:lumMod val="50000"/>
                  </a:schemeClr>
                </a:solidFill>
              </a:rPr>
              <a:t>Reserva Técnica</a:t>
            </a:r>
          </a:p>
        </p:txBody>
      </p:sp>
      <p:pic>
        <p:nvPicPr>
          <p:cNvPr id="11" name="9 Imagen" descr="Dctos.png">
            <a:hlinkClick r:id="rId4" action="ppaction://hlinkfile"/>
            <a:extLst>
              <a:ext uri="{FF2B5EF4-FFF2-40B4-BE49-F238E27FC236}">
                <a16:creationId xmlns:a16="http://schemas.microsoft.com/office/drawing/2014/main" id="{B0B5E17F-7AF7-463A-8930-9C5457EF01A6}"/>
              </a:ext>
            </a:extLst>
          </p:cNvPr>
          <p:cNvPicPr>
            <a:picLocks noChangeAspect="1"/>
          </p:cNvPicPr>
          <p:nvPr/>
        </p:nvPicPr>
        <p:blipFill rotWithShape="1">
          <a:blip r:embed="rId3" cstate="print"/>
          <a:srcRect l="3310" t="3387" r="6864" b="4136"/>
          <a:stretch/>
        </p:blipFill>
        <p:spPr>
          <a:xfrm>
            <a:off x="7372201" y="5847718"/>
            <a:ext cx="466338" cy="448287"/>
          </a:xfrm>
          <a:prstGeom prst="rect">
            <a:avLst/>
          </a:prstGeom>
        </p:spPr>
      </p:pic>
      <p:sp>
        <p:nvSpPr>
          <p:cNvPr id="12" name="17 CuadroTexto">
            <a:extLst>
              <a:ext uri="{FF2B5EF4-FFF2-40B4-BE49-F238E27FC236}">
                <a16:creationId xmlns:a16="http://schemas.microsoft.com/office/drawing/2014/main" id="{BDE3F123-01A2-49F5-B7F4-5386613C3420}"/>
              </a:ext>
            </a:extLst>
          </p:cNvPr>
          <p:cNvSpPr txBox="1"/>
          <p:nvPr/>
        </p:nvSpPr>
        <p:spPr>
          <a:xfrm>
            <a:off x="7214262" y="6237289"/>
            <a:ext cx="815931" cy="553998"/>
          </a:xfrm>
          <a:prstGeom prst="rect">
            <a:avLst/>
          </a:prstGeom>
          <a:noFill/>
        </p:spPr>
        <p:txBody>
          <a:bodyPr wrap="square" rtlCol="0">
            <a:spAutoFit/>
          </a:bodyPr>
          <a:lstStyle/>
          <a:p>
            <a:pPr algn="ctr"/>
            <a:r>
              <a:rPr lang="es-MX" sz="1000" b="1" dirty="0">
                <a:solidFill>
                  <a:schemeClr val="bg1">
                    <a:lumMod val="50000"/>
                  </a:schemeClr>
                </a:solidFill>
              </a:rPr>
              <a:t>Resumen Ejecutivo Financiero</a:t>
            </a:r>
          </a:p>
        </p:txBody>
      </p:sp>
      <p:sp>
        <p:nvSpPr>
          <p:cNvPr id="16" name="CuadroTexto 15">
            <a:extLst>
              <a:ext uri="{FF2B5EF4-FFF2-40B4-BE49-F238E27FC236}">
                <a16:creationId xmlns:a16="http://schemas.microsoft.com/office/drawing/2014/main" id="{01F60250-CDEB-42C3-BBB7-2C0734E8628D}"/>
              </a:ext>
            </a:extLst>
          </p:cNvPr>
          <p:cNvSpPr txBox="1"/>
          <p:nvPr/>
        </p:nvSpPr>
        <p:spPr>
          <a:xfrm>
            <a:off x="157507" y="894520"/>
            <a:ext cx="4582632" cy="338554"/>
          </a:xfrm>
          <a:prstGeom prst="rect">
            <a:avLst/>
          </a:prstGeom>
          <a:noFill/>
        </p:spPr>
        <p:txBody>
          <a:bodyPr wrap="square">
            <a:spAutoFit/>
          </a:bodyPr>
          <a:lstStyle/>
          <a:p>
            <a:r>
              <a:rPr lang="es-MX" sz="1600" b="1" dirty="0">
                <a:solidFill>
                  <a:schemeClr val="accent1">
                    <a:lumMod val="50000"/>
                  </a:schemeClr>
                </a:solidFill>
              </a:rPr>
              <a:t>Flujo de Efectivo Junio – Julio 2021</a:t>
            </a:r>
          </a:p>
        </p:txBody>
      </p:sp>
      <p:pic>
        <p:nvPicPr>
          <p:cNvPr id="13" name="Imagen 12">
            <a:extLst>
              <a:ext uri="{FF2B5EF4-FFF2-40B4-BE49-F238E27FC236}">
                <a16:creationId xmlns:a16="http://schemas.microsoft.com/office/drawing/2014/main" id="{F16900A8-07C3-46C0-AB1A-1B94E0DE3BBC}"/>
              </a:ext>
            </a:extLst>
          </p:cNvPr>
          <p:cNvPicPr>
            <a:picLocks noChangeAspect="1"/>
          </p:cNvPicPr>
          <p:nvPr/>
        </p:nvPicPr>
        <p:blipFill rotWithShape="1">
          <a:blip r:embed="rId5"/>
          <a:srcRect t="13387"/>
          <a:stretch/>
        </p:blipFill>
        <p:spPr>
          <a:xfrm>
            <a:off x="157507" y="1231168"/>
            <a:ext cx="8806213" cy="3222012"/>
          </a:xfrm>
          <a:prstGeom prst="rect">
            <a:avLst/>
          </a:prstGeom>
        </p:spPr>
      </p:pic>
    </p:spTree>
    <p:extLst>
      <p:ext uri="{BB962C8B-B14F-4D97-AF65-F5344CB8AC3E}">
        <p14:creationId xmlns:p14="http://schemas.microsoft.com/office/powerpoint/2010/main" val="33762334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544204" y="2693987"/>
            <a:ext cx="5742296" cy="1470025"/>
          </a:xfrm>
        </p:spPr>
        <p:txBody>
          <a:bodyPr/>
          <a:lstStyle/>
          <a:p>
            <a:r>
              <a:rPr lang="es-MX" dirty="0"/>
              <a:t>9. Seguimiento a los Acuerdos del Consejo Directivo</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60</a:t>
            </a:fld>
            <a:endParaRPr lang="en-US" dirty="0"/>
          </a:p>
        </p:txBody>
      </p:sp>
    </p:spTree>
    <p:extLst>
      <p:ext uri="{BB962C8B-B14F-4D97-AF65-F5344CB8AC3E}">
        <p14:creationId xmlns:p14="http://schemas.microsoft.com/office/powerpoint/2010/main" val="3369396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AE6B115B-E5B1-4BCD-B1C3-18B48B1F5C4F}"/>
              </a:ext>
            </a:extLst>
          </p:cNvPr>
          <p:cNvSpPr>
            <a:spLocks noGrp="1"/>
          </p:cNvSpPr>
          <p:nvPr>
            <p:ph type="body" sz="quarter" idx="14"/>
          </p:nvPr>
        </p:nvSpPr>
        <p:spPr>
          <a:xfrm>
            <a:off x="1773208" y="104279"/>
            <a:ext cx="6582724" cy="419100"/>
          </a:xfrm>
        </p:spPr>
        <p:txBody>
          <a:bodyPr>
            <a:normAutofit/>
          </a:bodyPr>
          <a:lstStyle/>
          <a:p>
            <a:r>
              <a:rPr lang="es-MX" sz="2000" dirty="0"/>
              <a:t>Seguimiento a los Acuerdos del Consejo Directivo</a:t>
            </a:r>
            <a:endParaRPr lang="es-MX" sz="2000" dirty="0">
              <a:solidFill>
                <a:schemeClr val="bg1"/>
              </a:solidFill>
            </a:endParaRPr>
          </a:p>
        </p:txBody>
      </p:sp>
      <p:sp>
        <p:nvSpPr>
          <p:cNvPr id="3" name="Marcador de texto 2">
            <a:extLst>
              <a:ext uri="{FF2B5EF4-FFF2-40B4-BE49-F238E27FC236}">
                <a16:creationId xmlns:a16="http://schemas.microsoft.com/office/drawing/2014/main" id="{1948BEAE-FDCC-4F47-B3DB-3CE9F922D95E}"/>
              </a:ext>
            </a:extLst>
          </p:cNvPr>
          <p:cNvSpPr>
            <a:spLocks noGrp="1"/>
          </p:cNvSpPr>
          <p:nvPr>
            <p:ph type="body" sz="quarter" idx="4294967295"/>
          </p:nvPr>
        </p:nvSpPr>
        <p:spPr>
          <a:xfrm>
            <a:off x="223395" y="1167643"/>
            <a:ext cx="6787005" cy="4713759"/>
          </a:xfrm>
        </p:spPr>
        <p:txBody>
          <a:bodyPr>
            <a:normAutofit/>
          </a:bodyPr>
          <a:lstStyle/>
          <a:p>
            <a:pPr marL="400050" indent="-400050" algn="just">
              <a:buFont typeface="+mj-lt"/>
              <a:buAutoNum type="romanUcPeriod"/>
            </a:pPr>
            <a:endParaRPr lang="es-MX" sz="1800" dirty="0"/>
          </a:p>
          <a:p>
            <a:pPr marL="400050" indent="-400050" algn="just">
              <a:buFont typeface="+mj-lt"/>
              <a:buAutoNum type="romanUcPeriod"/>
            </a:pPr>
            <a:r>
              <a:rPr lang="es-MX" sz="1800" dirty="0"/>
              <a:t>Entrega de Cuadro Básico de Medicamentos 2021</a:t>
            </a:r>
          </a:p>
          <a:p>
            <a:pPr marL="400050" indent="-400050" algn="just">
              <a:buFont typeface="+mj-lt"/>
              <a:buAutoNum type="romanUcPeriod"/>
            </a:pPr>
            <a:endParaRPr lang="es-MX" sz="1800" dirty="0"/>
          </a:p>
          <a:p>
            <a:pPr marL="400050" indent="-400050" algn="just">
              <a:buFont typeface="+mj-lt"/>
              <a:buAutoNum type="romanUcPeriod"/>
            </a:pPr>
            <a:endParaRPr lang="es-MX" sz="1800" dirty="0"/>
          </a:p>
          <a:p>
            <a:pPr marL="400050" indent="-400050" algn="just">
              <a:buFont typeface="+mj-lt"/>
              <a:buAutoNum type="romanUcPeriod"/>
            </a:pPr>
            <a:r>
              <a:rPr lang="es-MX" sz="1800" dirty="0"/>
              <a:t>Presentación del Plan de Acción derivado de las Observaciones de la ASEJ.</a:t>
            </a:r>
          </a:p>
        </p:txBody>
      </p:sp>
      <p:sp>
        <p:nvSpPr>
          <p:cNvPr id="4" name="Marcador de número de diapositiva 3">
            <a:extLst>
              <a:ext uri="{FF2B5EF4-FFF2-40B4-BE49-F238E27FC236}">
                <a16:creationId xmlns:a16="http://schemas.microsoft.com/office/drawing/2014/main" id="{7A79CADF-0BF7-4A2D-8D57-D0A6265B4D79}"/>
              </a:ext>
            </a:extLst>
          </p:cNvPr>
          <p:cNvSpPr>
            <a:spLocks noGrp="1"/>
          </p:cNvSpPr>
          <p:nvPr>
            <p:ph type="sldNum" sz="quarter" idx="4"/>
          </p:nvPr>
        </p:nvSpPr>
        <p:spPr/>
        <p:txBody>
          <a:bodyPr/>
          <a:lstStyle/>
          <a:p>
            <a:fld id="{08DCC1CA-BC64-9342-9FC6-0A703FD15379}" type="slidenum">
              <a:rPr lang="en-US" smtClean="0"/>
              <a:pPr/>
              <a:t>61</a:t>
            </a:fld>
            <a:endParaRPr lang="en-US" dirty="0"/>
          </a:p>
        </p:txBody>
      </p:sp>
      <p:sp>
        <p:nvSpPr>
          <p:cNvPr id="10" name="Marcador de pie de página 9">
            <a:extLst>
              <a:ext uri="{FF2B5EF4-FFF2-40B4-BE49-F238E27FC236}">
                <a16:creationId xmlns:a16="http://schemas.microsoft.com/office/drawing/2014/main" id="{EC88F4F8-0ED1-433D-BE6A-F136070F9031}"/>
              </a:ext>
            </a:extLst>
          </p:cNvPr>
          <p:cNvSpPr>
            <a:spLocks noGrp="1"/>
          </p:cNvSpPr>
          <p:nvPr>
            <p:ph type="ftr" sz="quarter" idx="3"/>
          </p:nvPr>
        </p:nvSpPr>
        <p:spPr/>
        <p:txBody>
          <a:bodyPr/>
          <a:lstStyle/>
          <a:p>
            <a:r>
              <a:rPr lang="es-MX" sz="900" dirty="0"/>
              <a:t>Sesión Ordinaria 08/2021 del 25 de Agosto de 2021</a:t>
            </a:r>
          </a:p>
        </p:txBody>
      </p:sp>
      <p:pic>
        <p:nvPicPr>
          <p:cNvPr id="7" name="5 Imagen" descr="Dctos.png">
            <a:hlinkClick r:id="rId2" action="ppaction://hlinkfile"/>
            <a:extLst>
              <a:ext uri="{FF2B5EF4-FFF2-40B4-BE49-F238E27FC236}">
                <a16:creationId xmlns:a16="http://schemas.microsoft.com/office/drawing/2014/main" id="{9767961E-443A-429D-85CC-B1A6B29167E3}"/>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8479417" y="2690209"/>
            <a:ext cx="441188" cy="396876"/>
          </a:xfrm>
          <a:prstGeom prst="rect">
            <a:avLst/>
          </a:prstGeom>
        </p:spPr>
      </p:pic>
      <p:pic>
        <p:nvPicPr>
          <p:cNvPr id="8" name="5 Imagen" descr="Dctos.png">
            <a:hlinkClick r:id="rId4" action="ppaction://hlinkfile"/>
            <a:extLst>
              <a:ext uri="{FF2B5EF4-FFF2-40B4-BE49-F238E27FC236}">
                <a16:creationId xmlns:a16="http://schemas.microsoft.com/office/drawing/2014/main" id="{98BBEE62-8858-40DC-8B7E-E4D2056C6BA9}"/>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8479417" y="1504140"/>
            <a:ext cx="441188" cy="396876"/>
          </a:xfrm>
          <a:prstGeom prst="rect">
            <a:avLst/>
          </a:prstGeom>
        </p:spPr>
      </p:pic>
      <p:pic>
        <p:nvPicPr>
          <p:cNvPr id="9" name="5 Imagen" descr="Dctos.png">
            <a:hlinkClick r:id="rId5" action="ppaction://hlinkfile"/>
            <a:extLst>
              <a:ext uri="{FF2B5EF4-FFF2-40B4-BE49-F238E27FC236}">
                <a16:creationId xmlns:a16="http://schemas.microsoft.com/office/drawing/2014/main" id="{77F82A64-9D4B-43B0-B2F3-2538C8718499}"/>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7914744" y="1504140"/>
            <a:ext cx="441188" cy="396876"/>
          </a:xfrm>
          <a:prstGeom prst="rect">
            <a:avLst/>
          </a:prstGeom>
        </p:spPr>
      </p:pic>
      <p:sp>
        <p:nvSpPr>
          <p:cNvPr id="11" name="Marcador de contenido 4">
            <a:extLst>
              <a:ext uri="{FF2B5EF4-FFF2-40B4-BE49-F238E27FC236}">
                <a16:creationId xmlns:a16="http://schemas.microsoft.com/office/drawing/2014/main" id="{C2CD8940-7802-4B53-AE09-B4BE964F66B6}"/>
              </a:ext>
            </a:extLst>
          </p:cNvPr>
          <p:cNvSpPr txBox="1">
            <a:spLocks/>
          </p:cNvSpPr>
          <p:nvPr/>
        </p:nvSpPr>
        <p:spPr>
          <a:xfrm>
            <a:off x="7854557" y="1901016"/>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Oficio</a:t>
            </a:r>
          </a:p>
          <a:p>
            <a:endParaRPr lang="es-MX" sz="800" dirty="0"/>
          </a:p>
        </p:txBody>
      </p:sp>
      <p:sp>
        <p:nvSpPr>
          <p:cNvPr id="12" name="Marcador de contenido 4">
            <a:extLst>
              <a:ext uri="{FF2B5EF4-FFF2-40B4-BE49-F238E27FC236}">
                <a16:creationId xmlns:a16="http://schemas.microsoft.com/office/drawing/2014/main" id="{8CECB398-01F5-48CF-80A0-EB79DEFB8C70}"/>
              </a:ext>
            </a:extLst>
          </p:cNvPr>
          <p:cNvSpPr txBox="1">
            <a:spLocks/>
          </p:cNvSpPr>
          <p:nvPr/>
        </p:nvSpPr>
        <p:spPr>
          <a:xfrm>
            <a:off x="8419230" y="1906690"/>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CBM</a:t>
            </a:r>
          </a:p>
          <a:p>
            <a:endParaRPr lang="es-MX" sz="800" dirty="0"/>
          </a:p>
        </p:txBody>
      </p:sp>
      <p:sp>
        <p:nvSpPr>
          <p:cNvPr id="13" name="Marcador de contenido 4">
            <a:extLst>
              <a:ext uri="{FF2B5EF4-FFF2-40B4-BE49-F238E27FC236}">
                <a16:creationId xmlns:a16="http://schemas.microsoft.com/office/drawing/2014/main" id="{1637E595-29F0-414E-9352-8E927B55F556}"/>
              </a:ext>
            </a:extLst>
          </p:cNvPr>
          <p:cNvSpPr txBox="1">
            <a:spLocks/>
          </p:cNvSpPr>
          <p:nvPr/>
        </p:nvSpPr>
        <p:spPr>
          <a:xfrm>
            <a:off x="8403853" y="3140352"/>
            <a:ext cx="561561"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Oficio</a:t>
            </a:r>
          </a:p>
          <a:p>
            <a:endParaRPr lang="es-MX" sz="800" dirty="0"/>
          </a:p>
        </p:txBody>
      </p:sp>
    </p:spTree>
    <p:extLst>
      <p:ext uri="{BB962C8B-B14F-4D97-AF65-F5344CB8AC3E}">
        <p14:creationId xmlns:p14="http://schemas.microsoft.com/office/powerpoint/2010/main" val="1590044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510516" y="2697785"/>
            <a:ext cx="8122968" cy="1470025"/>
          </a:xfrm>
        </p:spPr>
        <p:txBody>
          <a:bodyPr/>
          <a:lstStyle/>
          <a:p>
            <a:r>
              <a:rPr lang="es-MX" dirty="0"/>
              <a:t>10. Discusión y en su caso Aprobación del Enajenamiento de las Parcelas Ubicadas en el Ejido del Nabo - Querétaro</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62</a:t>
            </a:fld>
            <a:endParaRPr lang="en-US" dirty="0"/>
          </a:p>
        </p:txBody>
      </p:sp>
      <p:pic>
        <p:nvPicPr>
          <p:cNvPr id="10" name="5 Imagen" descr="Dctos.png">
            <a:hlinkClick r:id="rId2" action="ppaction://hlinkfile"/>
            <a:extLst>
              <a:ext uri="{FF2B5EF4-FFF2-40B4-BE49-F238E27FC236}">
                <a16:creationId xmlns:a16="http://schemas.microsoft.com/office/drawing/2014/main" id="{924D3F1F-406D-4EB6-BA9F-ADD966CBAE0A}"/>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4130812" y="4264062"/>
            <a:ext cx="441188" cy="396876"/>
          </a:xfrm>
          <a:prstGeom prst="rect">
            <a:avLst/>
          </a:prstGeom>
        </p:spPr>
      </p:pic>
      <p:sp>
        <p:nvSpPr>
          <p:cNvPr id="7" name="Marcador de contenido 4">
            <a:extLst>
              <a:ext uri="{FF2B5EF4-FFF2-40B4-BE49-F238E27FC236}">
                <a16:creationId xmlns:a16="http://schemas.microsoft.com/office/drawing/2014/main" id="{55ECC344-95EE-4A32-A903-FD1B5108FF97}"/>
              </a:ext>
            </a:extLst>
          </p:cNvPr>
          <p:cNvSpPr txBox="1">
            <a:spLocks/>
          </p:cNvSpPr>
          <p:nvPr/>
        </p:nvSpPr>
        <p:spPr>
          <a:xfrm>
            <a:off x="3943440" y="4660938"/>
            <a:ext cx="815932"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Expediente</a:t>
            </a:r>
          </a:p>
          <a:p>
            <a:endParaRPr lang="es-MX" sz="800" dirty="0"/>
          </a:p>
        </p:txBody>
      </p:sp>
    </p:spTree>
    <p:extLst>
      <p:ext uri="{BB962C8B-B14F-4D97-AF65-F5344CB8AC3E}">
        <p14:creationId xmlns:p14="http://schemas.microsoft.com/office/powerpoint/2010/main" val="16268548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Características Generales</a:t>
            </a:r>
          </a:p>
        </p:txBody>
      </p:sp>
      <p:pic>
        <p:nvPicPr>
          <p:cNvPr id="5" name="Imagen 4">
            <a:extLst>
              <a:ext uri="{FF2B5EF4-FFF2-40B4-BE49-F238E27FC236}">
                <a16:creationId xmlns:a16="http://schemas.microsoft.com/office/drawing/2014/main" id="{7062CBDE-D9FB-438E-B5B5-8FB928114A63}"/>
              </a:ext>
            </a:extLst>
          </p:cNvPr>
          <p:cNvPicPr>
            <a:picLocks noChangeAspect="1"/>
          </p:cNvPicPr>
          <p:nvPr/>
        </p:nvPicPr>
        <p:blipFill>
          <a:blip r:embed="rId2"/>
          <a:stretch>
            <a:fillRect/>
          </a:stretch>
        </p:blipFill>
        <p:spPr>
          <a:xfrm>
            <a:off x="0" y="1383235"/>
            <a:ext cx="9144000" cy="4091530"/>
          </a:xfrm>
          <a:prstGeom prst="rect">
            <a:avLst/>
          </a:prstGeom>
        </p:spPr>
      </p:pic>
    </p:spTree>
    <p:extLst>
      <p:ext uri="{BB962C8B-B14F-4D97-AF65-F5344CB8AC3E}">
        <p14:creationId xmlns:p14="http://schemas.microsoft.com/office/powerpoint/2010/main" val="25849557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prstClr val="black"/>
                </a:solidFill>
                <a:effectLst/>
                <a:uLnTx/>
                <a:uFillTx/>
                <a:ea typeface="+mn-ea"/>
                <a:cs typeface="+mn-cs"/>
              </a:rPr>
              <a:t>Ejido del Nabo, Municipio Santiago de Querétaro, Poblado Santa Rosa Jauregui, Querétaro.</a:t>
            </a:r>
          </a:p>
        </p:txBody>
      </p:sp>
      <p:pic>
        <p:nvPicPr>
          <p:cNvPr id="10" name="Imagen 9">
            <a:extLst>
              <a:ext uri="{FF2B5EF4-FFF2-40B4-BE49-F238E27FC236}">
                <a16:creationId xmlns:a16="http://schemas.microsoft.com/office/drawing/2014/main" id="{B4599B29-87D5-4341-9E6E-414876416E51}"/>
              </a:ext>
            </a:extLst>
          </p:cNvPr>
          <p:cNvPicPr>
            <a:picLocks noChangeAspect="1"/>
          </p:cNvPicPr>
          <p:nvPr/>
        </p:nvPicPr>
        <p:blipFill rotWithShape="1">
          <a:blip r:embed="rId2"/>
          <a:srcRect l="9010" r="7856"/>
          <a:stretch/>
        </p:blipFill>
        <p:spPr>
          <a:xfrm>
            <a:off x="149365" y="1953050"/>
            <a:ext cx="8845269" cy="3099632"/>
          </a:xfrm>
          <a:prstGeom prst="rect">
            <a:avLst/>
          </a:prstGeom>
        </p:spPr>
      </p:pic>
      <p:sp>
        <p:nvSpPr>
          <p:cNvPr id="9" name="Elipse 8">
            <a:extLst>
              <a:ext uri="{FF2B5EF4-FFF2-40B4-BE49-F238E27FC236}">
                <a16:creationId xmlns:a16="http://schemas.microsoft.com/office/drawing/2014/main" id="{36F9B511-BB3F-4152-B522-CA6D8BA0D836}"/>
              </a:ext>
            </a:extLst>
          </p:cNvPr>
          <p:cNvSpPr/>
          <p:nvPr/>
        </p:nvSpPr>
        <p:spPr>
          <a:xfrm>
            <a:off x="1245704" y="2650436"/>
            <a:ext cx="469900" cy="42407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1" name="Elipse 10">
            <a:extLst>
              <a:ext uri="{FF2B5EF4-FFF2-40B4-BE49-F238E27FC236}">
                <a16:creationId xmlns:a16="http://schemas.microsoft.com/office/drawing/2014/main" id="{4602090E-13D9-4498-A044-48F2B8282CD1}"/>
              </a:ext>
            </a:extLst>
          </p:cNvPr>
          <p:cNvSpPr/>
          <p:nvPr/>
        </p:nvSpPr>
        <p:spPr>
          <a:xfrm>
            <a:off x="5618922" y="3078795"/>
            <a:ext cx="622556" cy="539047"/>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31071729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prstClr val="black"/>
                </a:solidFill>
                <a:effectLst/>
                <a:uLnTx/>
                <a:uFillTx/>
                <a:ea typeface="+mn-ea"/>
                <a:cs typeface="+mn-cs"/>
              </a:rPr>
              <a:t>Ejido del Nabo, Municipio Santiago de Querétaro, Poblado Santa Rosa Jauregui, Querétaro.</a:t>
            </a:r>
          </a:p>
        </p:txBody>
      </p:sp>
      <p:pic>
        <p:nvPicPr>
          <p:cNvPr id="10" name="Imagen 9" descr="Mapa&#10;&#10;Descripción generada automáticamente">
            <a:extLst>
              <a:ext uri="{FF2B5EF4-FFF2-40B4-BE49-F238E27FC236}">
                <a16:creationId xmlns:a16="http://schemas.microsoft.com/office/drawing/2014/main" id="{4D2EB6F5-3EA1-490A-9AB2-E1F3FE6F6EC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0066" y="1541118"/>
            <a:ext cx="8063865" cy="4897120"/>
          </a:xfrm>
          <a:prstGeom prst="rect">
            <a:avLst/>
          </a:prstGeom>
          <a:noFill/>
          <a:ln>
            <a:noFill/>
          </a:ln>
        </p:spPr>
      </p:pic>
    </p:spTree>
    <p:extLst>
      <p:ext uri="{BB962C8B-B14F-4D97-AF65-F5344CB8AC3E}">
        <p14:creationId xmlns:p14="http://schemas.microsoft.com/office/powerpoint/2010/main" val="22404516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184727" y="1133667"/>
            <a:ext cx="8719128" cy="5378459"/>
          </a:xfrm>
        </p:spPr>
        <p:txBody>
          <a:bodyPr>
            <a:normAutofit fontScale="62500" lnSpcReduction="20000"/>
          </a:bodyPr>
          <a:lstStyle/>
          <a:p>
            <a:pPr marL="0" lvl="0" indent="0" algn="just" rtl="0">
              <a:lnSpc>
                <a:spcPct val="120000"/>
              </a:lnSpc>
              <a:spcBef>
                <a:spcPts val="0"/>
              </a:spcBef>
              <a:spcAft>
                <a:spcPts val="0"/>
              </a:spcAft>
              <a:buSzPct val="100000"/>
              <a:buNone/>
            </a:pPr>
            <a:r>
              <a:rPr lang="es-MX" dirty="0"/>
              <a:t>Se realizó a inicios del 2019 la delimitación y levantamiento topográfico por personal del IPEJAL de todas y cada una de las parcelas en mención y se precisó con exactitud que las parcelas señaladas a continuación se encuentran afectadas con las siguientes superficies:</a:t>
            </a:r>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r>
              <a:rPr lang="es-MX" dirty="0"/>
              <a:t>Arrojando un total de 1,572.96 metros.</a:t>
            </a:r>
          </a:p>
          <a:p>
            <a:pPr marL="0" lvl="0" indent="0" algn="just" rtl="0">
              <a:lnSpc>
                <a:spcPct val="120000"/>
              </a:lnSpc>
              <a:spcBef>
                <a:spcPts val="1000"/>
              </a:spcBef>
              <a:spcAft>
                <a:spcPts val="0"/>
              </a:spcAft>
              <a:buSzPct val="100000"/>
              <a:buNone/>
            </a:pPr>
            <a:endParaRPr lang="es-MX" dirty="0"/>
          </a:p>
          <a:p>
            <a:pPr marL="0" lvl="0" indent="0" algn="just" rtl="0">
              <a:lnSpc>
                <a:spcPct val="120000"/>
              </a:lnSpc>
              <a:spcBef>
                <a:spcPts val="1000"/>
              </a:spcBef>
              <a:spcAft>
                <a:spcPts val="0"/>
              </a:spcAft>
              <a:buSzPct val="100000"/>
              <a:buNone/>
            </a:pPr>
            <a:r>
              <a:rPr lang="es-MX" dirty="0"/>
              <a:t>La principal causa de las pocas ofertas de compra recibidas es debido a que el único acceso a las parcelas con el que se cuenta es a través del ingreso controlado del fraccionamiento contiguo perteneciente a la empresa Complejos Residenciales, SA de CV. en caso de que el comprador fuera alguien distinto a ellos, tendría que tramitar un derecho de vía independiente o algún acuerdo con el condominio por lo que de venderse de manera independiente las parcelas 109, 110 y 153 lo que disminuirían su valor comercial considerablemente ya que son las más alejadas del desarrollo.</a:t>
            </a:r>
          </a:p>
          <a:p>
            <a:pPr marL="0" lvl="0" indent="0" algn="just" rtl="0">
              <a:lnSpc>
                <a:spcPct val="120000"/>
              </a:lnSpc>
              <a:spcBef>
                <a:spcPts val="1000"/>
              </a:spcBef>
              <a:spcAft>
                <a:spcPts val="0"/>
              </a:spcAft>
              <a:buSzPct val="100000"/>
              <a:buNone/>
            </a:pPr>
            <a:r>
              <a:rPr lang="es-MX" dirty="0"/>
              <a:t>El adeudo que tiene actualmente IPEJAL con el Municipio de Querétaro por concepto del pago del impuesto predial, el cual ascendía al mes de mayo/2021 a $13.91 MDP, se logró una disminución del 100% de multas y recargos al mes de Julio/2021 quedando un adeudo aprox. de $7.4 mdp hasta este momento.</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ea typeface="+mn-ea"/>
                <a:cs typeface="+mn-cs"/>
              </a:rPr>
              <a:t>Afectaciones Físicas al Terreno</a:t>
            </a:r>
          </a:p>
        </p:txBody>
      </p:sp>
      <p:graphicFrame>
        <p:nvGraphicFramePr>
          <p:cNvPr id="9" name="Tabla 8">
            <a:extLst>
              <a:ext uri="{FF2B5EF4-FFF2-40B4-BE49-F238E27FC236}">
                <a16:creationId xmlns:a16="http://schemas.microsoft.com/office/drawing/2014/main" id="{5154EDEA-3E7C-4060-8ABD-C16A94DCA3B3}"/>
              </a:ext>
            </a:extLst>
          </p:cNvPr>
          <p:cNvGraphicFramePr>
            <a:graphicFrameLocks noGrp="1"/>
          </p:cNvGraphicFramePr>
          <p:nvPr>
            <p:extLst>
              <p:ext uri="{D42A27DB-BD31-4B8C-83A1-F6EECF244321}">
                <p14:modId xmlns:p14="http://schemas.microsoft.com/office/powerpoint/2010/main" val="3296742809"/>
              </p:ext>
            </p:extLst>
          </p:nvPr>
        </p:nvGraphicFramePr>
        <p:xfrm>
          <a:off x="1721484" y="2045768"/>
          <a:ext cx="5701030" cy="1280160"/>
        </p:xfrm>
        <a:graphic>
          <a:graphicData uri="http://schemas.openxmlformats.org/drawingml/2006/table">
            <a:tbl>
              <a:tblPr firstRow="1" firstCol="1" bandRow="1"/>
              <a:tblGrid>
                <a:gridCol w="1901825">
                  <a:extLst>
                    <a:ext uri="{9D8B030D-6E8A-4147-A177-3AD203B41FA5}">
                      <a16:colId xmlns:a16="http://schemas.microsoft.com/office/drawing/2014/main" val="3311804529"/>
                    </a:ext>
                  </a:extLst>
                </a:gridCol>
                <a:gridCol w="3799205">
                  <a:extLst>
                    <a:ext uri="{9D8B030D-6E8A-4147-A177-3AD203B41FA5}">
                      <a16:colId xmlns:a16="http://schemas.microsoft.com/office/drawing/2014/main" val="727603831"/>
                    </a:ext>
                  </a:extLst>
                </a:gridCol>
              </a:tblGrid>
              <a:tr h="36000">
                <a:tc>
                  <a:txBody>
                    <a:bodyPr/>
                    <a:lstStyle/>
                    <a:p>
                      <a:pPr algn="ctr"/>
                      <a:r>
                        <a:rPr lang="es-ES" sz="1200" dirty="0">
                          <a:effectLst/>
                          <a:latin typeface="Prompt Light" panose="020B0502040204020203" pitchFamily="2" charset="-34"/>
                          <a:cs typeface="Prompt Light" panose="020B0502040204020203" pitchFamily="2" charset="-34"/>
                        </a:rPr>
                        <a:t>NUMERO DE PARCELA</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SUPERFICIE AFECTADA</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358997049"/>
                  </a:ext>
                </a:extLst>
              </a:tr>
              <a:tr h="36000">
                <a:tc>
                  <a:txBody>
                    <a:bodyPr/>
                    <a:lstStyle/>
                    <a:p>
                      <a:pPr algn="ctr"/>
                      <a:r>
                        <a:rPr lang="es-ES" sz="1200" dirty="0">
                          <a:effectLst/>
                          <a:latin typeface="Prompt Light" panose="020B0502040204020203" pitchFamily="2" charset="-34"/>
                          <a:cs typeface="Prompt Light" panose="020B0502040204020203" pitchFamily="2" charset="-34"/>
                        </a:rPr>
                        <a:t>84-Z-1 P/1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85.62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548978543"/>
                  </a:ext>
                </a:extLst>
              </a:tr>
              <a:tr h="36000">
                <a:tc>
                  <a:txBody>
                    <a:bodyPr/>
                    <a:lstStyle/>
                    <a:p>
                      <a:pPr algn="ctr"/>
                      <a:r>
                        <a:rPr lang="es-ES" sz="1200" dirty="0">
                          <a:effectLst/>
                          <a:latin typeface="Prompt Light" panose="020B0502040204020203" pitchFamily="2" charset="-34"/>
                          <a:cs typeface="Prompt Light" panose="020B0502040204020203" pitchFamily="2" charset="-34"/>
                        </a:rPr>
                        <a:t>103 Z-1 P1/1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181.24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2140815931"/>
                  </a:ext>
                </a:extLst>
              </a:tr>
              <a:tr h="36000">
                <a:tc>
                  <a:txBody>
                    <a:bodyPr/>
                    <a:lstStyle/>
                    <a:p>
                      <a:pPr algn="ctr"/>
                      <a:r>
                        <a:rPr lang="es-ES" sz="1200" dirty="0">
                          <a:effectLst/>
                          <a:latin typeface="Prompt Light" panose="020B0502040204020203" pitchFamily="2" charset="-34"/>
                          <a:cs typeface="Prompt Light" panose="020B0502040204020203" pitchFamily="2" charset="-34"/>
                        </a:rPr>
                        <a:t>125 Z-1 P 1/1</a:t>
                      </a:r>
                      <a:endParaRPr lang="es-MX" sz="1200" dirty="0">
                        <a:effectLst/>
                        <a:latin typeface="Prompt Light" panose="020B0502040204020203" pitchFamily="2" charset="-34"/>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1,302.99 m2</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1828813439"/>
                  </a:ext>
                </a:extLst>
              </a:tr>
              <a:tr h="36000">
                <a:tc>
                  <a:txBody>
                    <a:bodyPr/>
                    <a:lstStyle/>
                    <a:p>
                      <a:pPr algn="ctr"/>
                      <a:r>
                        <a:rPr lang="es-ES" sz="1200" dirty="0">
                          <a:effectLst/>
                          <a:latin typeface="Prompt Light" panose="020B0502040204020203" pitchFamily="2" charset="-34"/>
                          <a:cs typeface="Prompt Light" panose="020B0502040204020203" pitchFamily="2" charset="-34"/>
                        </a:rPr>
                        <a:t>134 Z-1P 1/1 </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tc>
                  <a:txBody>
                    <a:bodyPr/>
                    <a:lstStyle/>
                    <a:p>
                      <a:pPr algn="ctr"/>
                      <a:r>
                        <a:rPr lang="es-ES" sz="1200" dirty="0">
                          <a:effectLst/>
                          <a:latin typeface="Prompt Light" panose="020B0502040204020203" pitchFamily="2" charset="-34"/>
                          <a:cs typeface="Prompt Light" panose="020B0502040204020203" pitchFamily="2" charset="-34"/>
                        </a:rPr>
                        <a:t>3.11 m2, </a:t>
                      </a:r>
                      <a:endParaRPr lang="es-MX" sz="1200" dirty="0">
                        <a:effectLst/>
                        <a:latin typeface="Prompt Light" panose="020B0502040204020203" pitchFamily="2" charset="-34"/>
                        <a:cs typeface="Prompt Light" panose="020B0502040204020203" pitchFamily="2" charset="-34"/>
                      </a:endParaRPr>
                    </a:p>
                    <a:p>
                      <a:pPr algn="ctr"/>
                      <a:r>
                        <a:rPr lang="es-ES" sz="1200" u="sng" dirty="0">
                          <a:effectLst/>
                          <a:latin typeface="Prompt Light" panose="020B0502040204020203" pitchFamily="2" charset="-34"/>
                          <a:cs typeface="Prompt Light" panose="020B0502040204020203" pitchFamily="2" charset="-34"/>
                        </a:rPr>
                        <a:t>Adicionalmente atraviesa por el centro de la parcela una línea de alta tensión de CFE.</a:t>
                      </a:r>
                      <a:endParaRPr lang="es-MX" sz="1200" dirty="0">
                        <a:effectLst/>
                        <a:latin typeface="Prompt Light" panose="020B0502040204020203" pitchFamily="2" charset="-34"/>
                        <a:ea typeface="Times New Roman" panose="02020603050405020304" pitchFamily="18" charset="0"/>
                        <a:cs typeface="Prompt Light" panose="020B0502040204020203" pitchFamily="2" charset="-34"/>
                      </a:endParaRPr>
                    </a:p>
                  </a:txBody>
                  <a:tcPr marL="68580" marR="68580" marT="0" marB="0" anchor="ctr"/>
                </a:tc>
                <a:extLst>
                  <a:ext uri="{0D108BD9-81ED-4DB2-BD59-A6C34878D82A}">
                    <a16:rowId xmlns:a16="http://schemas.microsoft.com/office/drawing/2014/main" val="2158991732"/>
                  </a:ext>
                </a:extLst>
              </a:tr>
            </a:tbl>
          </a:graphicData>
        </a:graphic>
      </p:graphicFrame>
    </p:spTree>
    <p:extLst>
      <p:ext uri="{BB962C8B-B14F-4D97-AF65-F5344CB8AC3E}">
        <p14:creationId xmlns:p14="http://schemas.microsoft.com/office/powerpoint/2010/main" val="1378770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455612" y="1265274"/>
            <a:ext cx="8232776" cy="5172964"/>
          </a:xfrm>
        </p:spPr>
        <p:txBody>
          <a:bodyPr>
            <a:normAutofit/>
          </a:bodyPr>
          <a:lstStyle/>
          <a:p>
            <a:pPr marL="0" lvl="0" indent="0" algn="just" rtl="0">
              <a:lnSpc>
                <a:spcPct val="90000"/>
              </a:lnSpc>
              <a:spcBef>
                <a:spcPts val="0"/>
              </a:spcBef>
              <a:spcAft>
                <a:spcPts val="0"/>
              </a:spcAft>
              <a:buSzPts val="1400"/>
              <a:buNone/>
            </a:pPr>
            <a:r>
              <a:rPr lang="es-MX" sz="1400" b="1" dirty="0"/>
              <a:t>Desarrollador: </a:t>
            </a:r>
            <a:r>
              <a:rPr lang="es-MX" sz="1400" dirty="0"/>
              <a:t>Complejos Residenciales, SA de CV</a:t>
            </a:r>
          </a:p>
          <a:p>
            <a:pPr marL="0" lvl="0" indent="0" algn="just" rtl="0">
              <a:lnSpc>
                <a:spcPct val="90000"/>
              </a:lnSpc>
              <a:spcBef>
                <a:spcPts val="0"/>
              </a:spcBef>
              <a:spcAft>
                <a:spcPts val="0"/>
              </a:spcAft>
              <a:buSzPts val="1400"/>
              <a:buNone/>
            </a:pPr>
            <a:r>
              <a:rPr lang="es-MX" sz="1400" b="1" dirty="0"/>
              <a:t>Accionista Principal: </a:t>
            </a:r>
            <a:r>
              <a:rPr lang="es-MX" sz="1400" dirty="0"/>
              <a:t>Pablo Humberto Corona Artigas</a:t>
            </a:r>
          </a:p>
          <a:p>
            <a:pPr marL="0" lvl="0" indent="0" algn="just" rtl="0">
              <a:lnSpc>
                <a:spcPct val="90000"/>
              </a:lnSpc>
              <a:spcBef>
                <a:spcPts val="0"/>
              </a:spcBef>
              <a:spcAft>
                <a:spcPts val="0"/>
              </a:spcAft>
              <a:buSzPts val="1400"/>
              <a:buNone/>
            </a:pPr>
            <a:endParaRPr lang="es-MX" sz="1400" b="1" dirty="0"/>
          </a:p>
          <a:p>
            <a:pPr marL="0" lvl="0" indent="0" algn="just" rtl="0">
              <a:lnSpc>
                <a:spcPct val="90000"/>
              </a:lnSpc>
              <a:spcBef>
                <a:spcPts val="0"/>
              </a:spcBef>
              <a:spcAft>
                <a:spcPts val="0"/>
              </a:spcAft>
              <a:buSzPts val="1400"/>
              <a:buNone/>
            </a:pPr>
            <a:r>
              <a:rPr lang="es-MX" sz="1400" dirty="0"/>
              <a:t>Propuesta Económica: Adquisición de las 7 parcelas con una superficie total de 213,903.14 mt2 en la cantidad de $90,000,000.00 (noventa millones de pesos 00/100 M.N.).</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Forma de pago: Pago como enganche de $50,000,000.00 (cincuenta millones de pesos 00/100 M.N.) y el resto mediante 24 mensualidades iguales de $1,666,666.00 (un millón seiscientos sesenta y seis mil seis pesos 00/100 M.N.) las cuales se actualizarán al momento de su pago a razón de aplicación de tasa anual de interés de TIIE 28 días + 2.00 (dos) puntos porcentuales a cada mensualidad al momento de su pago.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El esquema sugerido por el Desarrollador para la compra venta sería mediante escritura pública de compra venta con reserva de dominio en el cual se liberen las parcelas conforme se vaya cubriendo el adeudo del precio pactado.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obligación del pago predial de acuerdo con el Municipio de Querétaro asciende actualmente a $7.4 mdp (mayo del 2021), el comprador ofrece el que este importe sea liquidado en partes iguales, es decir 50/50 pudiendo ellos disminuirlo del precio pactado para la venta.</a:t>
            </a:r>
          </a:p>
          <a:p>
            <a:pPr marL="0" indent="0" algn="just">
              <a:buNone/>
            </a:pP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de Compra 1</a:t>
            </a:r>
          </a:p>
        </p:txBody>
      </p:sp>
    </p:spTree>
    <p:extLst>
      <p:ext uri="{BB962C8B-B14F-4D97-AF65-F5344CB8AC3E}">
        <p14:creationId xmlns:p14="http://schemas.microsoft.com/office/powerpoint/2010/main" val="37837534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Ejido el Nabo – Querétaro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455612" y="1265274"/>
            <a:ext cx="8232776" cy="5172964"/>
          </a:xfrm>
        </p:spPr>
        <p:txBody>
          <a:bodyPr>
            <a:normAutofit/>
          </a:bodyPr>
          <a:lstStyle/>
          <a:p>
            <a:pPr marL="0" lvl="0" indent="0" algn="just" rtl="0">
              <a:lnSpc>
                <a:spcPct val="90000"/>
              </a:lnSpc>
              <a:spcBef>
                <a:spcPts val="0"/>
              </a:spcBef>
              <a:spcAft>
                <a:spcPts val="0"/>
              </a:spcAft>
              <a:buSzPts val="1400"/>
              <a:buNone/>
            </a:pPr>
            <a:r>
              <a:rPr lang="es-MX" sz="1400" b="1" dirty="0"/>
              <a:t>Desarrollador: </a:t>
            </a:r>
            <a:r>
              <a:rPr lang="es-MX" sz="1400" dirty="0"/>
              <a:t>Edificación Habitacional, SA de CV</a:t>
            </a:r>
          </a:p>
          <a:p>
            <a:pPr marL="0" lvl="0" indent="0" algn="just" rtl="0">
              <a:lnSpc>
                <a:spcPct val="90000"/>
              </a:lnSpc>
              <a:spcBef>
                <a:spcPts val="0"/>
              </a:spcBef>
              <a:spcAft>
                <a:spcPts val="0"/>
              </a:spcAft>
              <a:buSzPts val="1400"/>
              <a:buNone/>
            </a:pPr>
            <a:r>
              <a:rPr lang="es-MX" sz="1400" b="1" dirty="0"/>
              <a:t>Accionista Principal:</a:t>
            </a:r>
            <a:r>
              <a:rPr lang="es-MX" sz="1400" dirty="0"/>
              <a:t> Ing. Oscar Rafael Huerta Tamayo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Propuesta Económica: Adquisición de las 7 parcelas con una superficie total de 213,903.14 mt2 en la cantidad de $85,000,000.00 (ochenta y cinco millones de pesos 00/100 M.N.).</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Forma de pago: De contado en una sola exhibición con posibilidades de pago inmediato.</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obligación del pago predial de acuerdo con el Municipio de Querétaro asciende actualmente a $7.4 mdp (jun del 2021), el comprador ofrece el que este importe sea liquidado por parte de ellos a nombre de IPEJAL en un 100% por lo que la oferta de compra en términos netos aumenta de 85 mdp a $92.4 mdp.</a:t>
            </a:r>
          </a:p>
          <a:p>
            <a:pPr marL="0" lvl="0" indent="0" algn="just" rtl="0">
              <a:lnSpc>
                <a:spcPct val="90000"/>
              </a:lnSpc>
              <a:spcBef>
                <a:spcPts val="0"/>
              </a:spcBef>
              <a:spcAft>
                <a:spcPts val="0"/>
              </a:spcAft>
              <a:buSzPts val="1400"/>
              <a:buNone/>
            </a:pPr>
            <a:endParaRPr lang="es-MX" sz="1400" dirty="0"/>
          </a:p>
          <a:p>
            <a:pPr marL="0" lvl="0" indent="0" algn="just" rtl="0">
              <a:lnSpc>
                <a:spcPct val="90000"/>
              </a:lnSpc>
              <a:spcBef>
                <a:spcPts val="0"/>
              </a:spcBef>
              <a:spcAft>
                <a:spcPts val="0"/>
              </a:spcAft>
              <a:buSzPts val="1400"/>
              <a:buNone/>
            </a:pPr>
            <a:r>
              <a:rPr lang="es-MX" sz="1400" dirty="0"/>
              <a:t>La propuesta por parte del comprador indica que de igual manera ellos se hacen cargo de las gestiones tanto de acceso a los predios como de afectaciones a la superficie por parte de terceros.</a:t>
            </a:r>
          </a:p>
          <a:p>
            <a:pPr marL="0" indent="0" algn="just">
              <a:buNone/>
            </a:pP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de Compra 2</a:t>
            </a:r>
          </a:p>
        </p:txBody>
      </p:sp>
    </p:spTree>
    <p:extLst>
      <p:ext uri="{BB962C8B-B14F-4D97-AF65-F5344CB8AC3E}">
        <p14:creationId xmlns:p14="http://schemas.microsoft.com/office/powerpoint/2010/main" val="4908949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67"/>
          <p:cNvSpPr txBox="1">
            <a:spLocks noGrp="1"/>
          </p:cNvSpPr>
          <p:nvPr>
            <p:ph type="sldNum" idx="12"/>
          </p:nvPr>
        </p:nvSpPr>
        <p:spPr>
          <a:xfrm>
            <a:off x="7010400" y="6474250"/>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9pPr>
          </a:lstStyle>
          <a:p>
            <a:pPr marL="0" marR="0" lvl="0" indent="0" algn="r" rtl="0">
              <a:lnSpc>
                <a:spcPct val="100000"/>
              </a:lnSpc>
              <a:spcBef>
                <a:spcPts val="0"/>
              </a:spcBef>
              <a:spcAft>
                <a:spcPts val="0"/>
              </a:spcAft>
              <a:buClr>
                <a:srgbClr val="888888"/>
              </a:buClr>
              <a:buSzPts val="1200"/>
              <a:buFont typeface="Prompt ExtraLight"/>
              <a:buNone/>
            </a:pPr>
            <a:fld id="{00000000-1234-1234-1234-123412341234}" type="slidenum">
              <a:rPr lang="es-MX" smtClean="0"/>
              <a:pPr marL="0" marR="0" lvl="0" indent="0" algn="r" rtl="0">
                <a:lnSpc>
                  <a:spcPct val="100000"/>
                </a:lnSpc>
                <a:spcBef>
                  <a:spcPts val="0"/>
                </a:spcBef>
                <a:spcAft>
                  <a:spcPts val="0"/>
                </a:spcAft>
                <a:buClr>
                  <a:srgbClr val="888888"/>
                </a:buClr>
                <a:buSzPts val="1200"/>
                <a:buFont typeface="Prompt ExtraLight"/>
                <a:buNone/>
              </a:pPr>
              <a:t>69</a:t>
            </a:fld>
            <a:endParaRPr sz="1200" b="0" i="0" u="none" strike="noStrike" cap="none" dirty="0">
              <a:solidFill>
                <a:srgbClr val="888888"/>
              </a:solidFill>
              <a:latin typeface="Prompt ExtraLight"/>
              <a:ea typeface="Prompt ExtraLight"/>
              <a:cs typeface="Prompt ExtraLight"/>
              <a:sym typeface="Prompt ExtraLight"/>
            </a:endParaRPr>
          </a:p>
        </p:txBody>
      </p:sp>
      <p:sp>
        <p:nvSpPr>
          <p:cNvPr id="774" name="Google Shape;774;p67"/>
          <p:cNvSpPr txBox="1">
            <a:spLocks noGrp="1"/>
          </p:cNvSpPr>
          <p:nvPr>
            <p:ph type="title"/>
          </p:nvPr>
        </p:nvSpPr>
        <p:spPr>
          <a:xfrm>
            <a:off x="1689100" y="51986"/>
            <a:ext cx="6736566" cy="44505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1900"/>
              <a:buFont typeface="Arial"/>
              <a:buNone/>
            </a:pPr>
            <a:r>
              <a:rPr lang="es-MX" dirty="0"/>
              <a:t>Ejido el Nabo – Querétaro</a:t>
            </a:r>
            <a:endParaRPr dirty="0"/>
          </a:p>
        </p:txBody>
      </p:sp>
      <p:sp>
        <p:nvSpPr>
          <p:cNvPr id="775" name="Google Shape;775;p67"/>
          <p:cNvSpPr txBox="1">
            <a:spLocks noGrp="1"/>
          </p:cNvSpPr>
          <p:nvPr>
            <p:ph type="ftr" idx="11"/>
          </p:nvPr>
        </p:nvSpPr>
        <p:spPr>
          <a:xfrm>
            <a:off x="2872426" y="6438238"/>
            <a:ext cx="339914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Prompt ExtraLight"/>
                <a:ea typeface="Prompt ExtraLight"/>
                <a:cs typeface="Prompt ExtraLight"/>
                <a:sym typeface="Prompt Extra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9pPr>
          </a:lstStyle>
          <a:p>
            <a:pPr>
              <a:buClr>
                <a:srgbClr val="888888"/>
              </a:buClr>
              <a:buSzPts val="900"/>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776" name="Google Shape;776;p67"/>
          <p:cNvSpPr txBox="1">
            <a:spLocks noGrp="1"/>
          </p:cNvSpPr>
          <p:nvPr>
            <p:ph type="body" idx="1"/>
          </p:nvPr>
        </p:nvSpPr>
        <p:spPr>
          <a:xfrm>
            <a:off x="455612" y="1265274"/>
            <a:ext cx="8232776" cy="5172964"/>
          </a:xfrm>
          <a:prstGeom prst="rect">
            <a:avLst/>
          </a:prstGeom>
          <a:noFill/>
          <a:ln>
            <a:noFill/>
          </a:ln>
        </p:spPr>
        <p:txBody>
          <a:bodyPr spcFirstLastPara="1" wrap="square" lIns="91425" tIns="45700" rIns="91425" bIns="45700" anchor="t" anchorCtr="0">
            <a:normAutofit lnSpcReduction="10000"/>
          </a:bodyPr>
          <a:lstStyle/>
          <a:p>
            <a:pPr marL="342900" lvl="0" indent="-342900" algn="just" rtl="0">
              <a:lnSpc>
                <a:spcPct val="90000"/>
              </a:lnSpc>
              <a:spcBef>
                <a:spcPts val="0"/>
              </a:spcBef>
              <a:spcAft>
                <a:spcPts val="0"/>
              </a:spcAft>
              <a:buSzPts val="1400"/>
              <a:buFont typeface="+mj-lt"/>
              <a:buAutoNum type="arabicPeriod"/>
            </a:pPr>
            <a:r>
              <a:rPr lang="es-MX" sz="1400" dirty="0"/>
              <a:t>Se ha promovido el predio con desarrolladoras tanto locales como en Querétaro y no ha habido en suficiente interés para compra por las siguientes razones:</a:t>
            </a:r>
          </a:p>
          <a:p>
            <a:pPr marL="342900" lvl="0" indent="-342900" algn="just" rtl="0">
              <a:lnSpc>
                <a:spcPct val="90000"/>
              </a:lnSpc>
              <a:spcBef>
                <a:spcPts val="0"/>
              </a:spcBef>
              <a:spcAft>
                <a:spcPts val="0"/>
              </a:spcAft>
              <a:buSzPts val="1400"/>
              <a:buFont typeface="+mj-lt"/>
              <a:buAutoNum type="arabicPeriod"/>
            </a:pPr>
            <a:endParaRPr lang="es-MX" sz="1400" dirty="0"/>
          </a:p>
          <a:p>
            <a:pPr lvl="1" algn="just">
              <a:spcBef>
                <a:spcPts val="0"/>
              </a:spcBef>
              <a:buSzPts val="1400"/>
            </a:pPr>
            <a:r>
              <a:rPr lang="es-MX" sz="1200" dirty="0"/>
              <a:t>El acceso a las parcelas tiene que ser por propiedad privada donde el comprador tendría que gestionar o negociar en su momento el derecho de vía o acceso con un tercero.</a:t>
            </a:r>
          </a:p>
          <a:p>
            <a:pPr lvl="1" algn="just">
              <a:spcBef>
                <a:spcPts val="0"/>
              </a:spcBef>
              <a:buSzPts val="1400"/>
            </a:pPr>
            <a:r>
              <a:rPr lang="es-MX" sz="1200" dirty="0"/>
              <a:t>Las parcelas se encuentran aún alejadas de las zonas de interés de las desarrolladoras donde pudieran llegar a tener una absorción promedio en sus ventas que les permitieran una ganancia razonable vs otras zonas como lo es la salida a carretera México – Querétaro.</a:t>
            </a:r>
          </a:p>
          <a:p>
            <a:pPr lvl="1" algn="just">
              <a:spcBef>
                <a:spcPts val="0"/>
              </a:spcBef>
              <a:buSzPts val="1400"/>
            </a:pPr>
            <a:r>
              <a:rPr lang="es-MX" sz="1200" dirty="0"/>
              <a:t>Las parcelas no forman un solo paño.</a:t>
            </a:r>
          </a:p>
          <a:p>
            <a:pPr lvl="1" algn="just">
              <a:spcBef>
                <a:spcPts val="0"/>
              </a:spcBef>
              <a:buSzPts val="1400"/>
            </a:pPr>
            <a:r>
              <a:rPr lang="es-MX" sz="1200" dirty="0"/>
              <a:t>Demasiada oferta de predios con características similares.</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Debido a que estos predios están fuera del Estado de Jalisco no gozan de la exención del pago del impuesto predial por lo que el mantenerlos dentro del inventario representan un costo para IPEJAL.</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En 2019 y 2020 se pagaron $174,809 y $242,529 correspondientes a los impuestos prediales de todas las parcelas con excepción de una la cual representa el 100% del adeudo actual de $7.4 mdp aprox., esto debido a que IPEJAL realizó un cambio de uso de suelo en 2013 y aumento considerablemente su valor catastral y por lo consiguiente el importe del impuesto vs el valor de las demás parcelas.</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Se recibió una segunda propuesta de compra por el Ing. Oscar Rafael Huerta Tamayo de las 7 parcelas por un importe total de $92.40 millones de pesos (principal mas adeudo de impuesto predial a la fecha) pagaderos de contado, señalar que es  superior del valor catastral 2021 ($88.9 mdp) por lo que es viable la enajenación.</a:t>
            </a:r>
          </a:p>
          <a:p>
            <a:pPr marL="342900" lvl="0" indent="-342900" algn="just" rtl="0">
              <a:lnSpc>
                <a:spcPct val="90000"/>
              </a:lnSpc>
              <a:spcBef>
                <a:spcPts val="0"/>
              </a:spcBef>
              <a:spcAft>
                <a:spcPts val="0"/>
              </a:spcAft>
              <a:buSzPts val="1400"/>
              <a:buFont typeface="+mj-lt"/>
              <a:buAutoNum type="arabicPeriod"/>
            </a:pPr>
            <a:endParaRPr lang="es-MX" sz="1400" dirty="0"/>
          </a:p>
          <a:p>
            <a:pPr marL="342900" lvl="0" indent="-342900" algn="just" rtl="0">
              <a:lnSpc>
                <a:spcPct val="90000"/>
              </a:lnSpc>
              <a:spcBef>
                <a:spcPts val="0"/>
              </a:spcBef>
              <a:spcAft>
                <a:spcPts val="0"/>
              </a:spcAft>
              <a:buSzPts val="1400"/>
              <a:buFont typeface="+mj-lt"/>
              <a:buAutoNum type="arabicPeriod"/>
            </a:pPr>
            <a:r>
              <a:rPr lang="es-MX" sz="1400" dirty="0"/>
              <a:t>Se Analizaron las propuestas actualmente vigentes por el Departamento de Estudios Actuariales perteneciente a la Dirección de Finanzas y arrojaron la siguiente comparativa:</a:t>
            </a:r>
          </a:p>
        </p:txBody>
      </p:sp>
      <p:sp>
        <p:nvSpPr>
          <p:cNvPr id="777" name="Google Shape;777;p67"/>
          <p:cNvSpPr txBox="1"/>
          <p:nvPr/>
        </p:nvSpPr>
        <p:spPr>
          <a:xfrm>
            <a:off x="52388" y="846174"/>
            <a:ext cx="8636000" cy="4191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3470"/>
              </a:buClr>
              <a:buSzPts val="1600"/>
              <a:buFont typeface="Noto Sans Symbols"/>
              <a:buNone/>
            </a:pPr>
            <a:r>
              <a:rPr lang="es-ES" sz="1600" b="0" i="0" u="none" strike="noStrike" cap="none" dirty="0">
                <a:solidFill>
                  <a:srgbClr val="593470"/>
                </a:solidFill>
                <a:latin typeface="Prompt Light" panose="00000400000000000000" pitchFamily="2" charset="-34"/>
                <a:cs typeface="Prompt Light" panose="00000400000000000000" pitchFamily="2" charset="-34"/>
                <a:sym typeface="Arial"/>
              </a:rPr>
              <a:t>Puntos a Considerar Enajenación Parcelas</a:t>
            </a:r>
            <a:endParaRPr lang="es-MX" dirty="0">
              <a:latin typeface="Prompt Light" panose="00000400000000000000" pitchFamily="2" charset="-34"/>
              <a:cs typeface="Prompt Light" panose="00000400000000000000" pitchFamily="2" charset="-34"/>
            </a:endParaRPr>
          </a:p>
        </p:txBody>
      </p:sp>
    </p:spTree>
    <p:extLst>
      <p:ext uri="{BB962C8B-B14F-4D97-AF65-F5344CB8AC3E}">
        <p14:creationId xmlns:p14="http://schemas.microsoft.com/office/powerpoint/2010/main" val="694585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7</a:t>
            </a:fld>
            <a:endParaRPr lang="en-US" dirty="0"/>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p:txBody>
          <a:bodyPr/>
          <a:lstStyle/>
          <a:p>
            <a:r>
              <a:rPr lang="es-MX" sz="900" dirty="0"/>
              <a:t>Sesión Ordinaria 08/2021 del 25 de Agosto de 2021</a:t>
            </a:r>
          </a:p>
        </p:txBody>
      </p:sp>
      <p:sp>
        <p:nvSpPr>
          <p:cNvPr id="7" name="Título 2">
            <a:extLst>
              <a:ext uri="{FF2B5EF4-FFF2-40B4-BE49-F238E27FC236}">
                <a16:creationId xmlns:a16="http://schemas.microsoft.com/office/drawing/2014/main" id="{A2B5275D-F8F1-42F3-858D-F2AD60FE27F6}"/>
              </a:ext>
            </a:extLst>
          </p:cNvPr>
          <p:cNvSpPr txBox="1">
            <a:spLocks/>
          </p:cNvSpPr>
          <p:nvPr/>
        </p:nvSpPr>
        <p:spPr>
          <a:xfrm>
            <a:off x="1699733" y="96324"/>
            <a:ext cx="6736566" cy="445059"/>
          </a:xfrm>
          <a:prstGeom prst="rect">
            <a:avLst/>
          </a:prstGeom>
        </p:spPr>
        <p:txBody>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r>
              <a:rPr lang="es-MX" sz="2000" dirty="0"/>
              <a:t>Estados Financieros Julio 2021</a:t>
            </a:r>
          </a:p>
        </p:txBody>
      </p:sp>
      <p:sp>
        <p:nvSpPr>
          <p:cNvPr id="8" name="CuadroTexto 7">
            <a:extLst>
              <a:ext uri="{FF2B5EF4-FFF2-40B4-BE49-F238E27FC236}">
                <a16:creationId xmlns:a16="http://schemas.microsoft.com/office/drawing/2014/main" id="{E3D9D238-F13E-4735-A3C9-36D1065EE757}"/>
              </a:ext>
            </a:extLst>
          </p:cNvPr>
          <p:cNvSpPr txBox="1"/>
          <p:nvPr/>
        </p:nvSpPr>
        <p:spPr>
          <a:xfrm>
            <a:off x="120351" y="702385"/>
            <a:ext cx="4582632" cy="338554"/>
          </a:xfrm>
          <a:prstGeom prst="rect">
            <a:avLst/>
          </a:prstGeom>
          <a:noFill/>
        </p:spPr>
        <p:txBody>
          <a:bodyPr wrap="square">
            <a:spAutoFit/>
          </a:bodyPr>
          <a:lstStyle/>
          <a:p>
            <a:r>
              <a:rPr lang="es-MX" sz="1600" b="1" dirty="0">
                <a:solidFill>
                  <a:schemeClr val="accent1">
                    <a:lumMod val="50000"/>
                  </a:schemeClr>
                </a:solidFill>
              </a:rPr>
              <a:t>Flujo de Efectivo Junio – Julio 2021</a:t>
            </a:r>
          </a:p>
        </p:txBody>
      </p:sp>
      <p:pic>
        <p:nvPicPr>
          <p:cNvPr id="10" name="Imagen 9">
            <a:extLst>
              <a:ext uri="{FF2B5EF4-FFF2-40B4-BE49-F238E27FC236}">
                <a16:creationId xmlns:a16="http://schemas.microsoft.com/office/drawing/2014/main" id="{38805A31-8323-4333-8C8E-3E341B57C393}"/>
              </a:ext>
            </a:extLst>
          </p:cNvPr>
          <p:cNvPicPr>
            <a:picLocks noChangeAspect="1"/>
          </p:cNvPicPr>
          <p:nvPr/>
        </p:nvPicPr>
        <p:blipFill>
          <a:blip r:embed="rId2"/>
          <a:stretch>
            <a:fillRect/>
          </a:stretch>
        </p:blipFill>
        <p:spPr>
          <a:xfrm>
            <a:off x="120351" y="1123932"/>
            <a:ext cx="8805600" cy="5264056"/>
          </a:xfrm>
          <a:prstGeom prst="rect">
            <a:avLst/>
          </a:prstGeom>
        </p:spPr>
      </p:pic>
    </p:spTree>
    <p:extLst>
      <p:ext uri="{BB962C8B-B14F-4D97-AF65-F5344CB8AC3E}">
        <p14:creationId xmlns:p14="http://schemas.microsoft.com/office/powerpoint/2010/main" val="353829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67"/>
          <p:cNvSpPr txBox="1">
            <a:spLocks noGrp="1"/>
          </p:cNvSpPr>
          <p:nvPr>
            <p:ph type="sldNum" idx="12"/>
          </p:nvPr>
        </p:nvSpPr>
        <p:spPr>
          <a:xfrm>
            <a:off x="7010400" y="6474250"/>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Prompt ExtraLight"/>
                <a:ea typeface="Prompt ExtraLight"/>
                <a:cs typeface="Prompt ExtraLight"/>
                <a:sym typeface="Prompt ExtraLight"/>
              </a:defRPr>
            </a:lvl9pPr>
          </a:lstStyle>
          <a:p>
            <a:pPr marL="0" marR="0" lvl="0" indent="0" algn="r" rtl="0">
              <a:lnSpc>
                <a:spcPct val="100000"/>
              </a:lnSpc>
              <a:spcBef>
                <a:spcPts val="0"/>
              </a:spcBef>
              <a:spcAft>
                <a:spcPts val="0"/>
              </a:spcAft>
              <a:buClr>
                <a:srgbClr val="888888"/>
              </a:buClr>
              <a:buSzPts val="1200"/>
              <a:buFont typeface="Prompt ExtraLight"/>
              <a:buNone/>
            </a:pPr>
            <a:fld id="{00000000-1234-1234-1234-123412341234}" type="slidenum">
              <a:rPr lang="es-MX" smtClean="0"/>
              <a:pPr marL="0" marR="0" lvl="0" indent="0" algn="r" rtl="0">
                <a:lnSpc>
                  <a:spcPct val="100000"/>
                </a:lnSpc>
                <a:spcBef>
                  <a:spcPts val="0"/>
                </a:spcBef>
                <a:spcAft>
                  <a:spcPts val="0"/>
                </a:spcAft>
                <a:buClr>
                  <a:srgbClr val="888888"/>
                </a:buClr>
                <a:buSzPts val="1200"/>
                <a:buFont typeface="Prompt ExtraLight"/>
                <a:buNone/>
              </a:pPr>
              <a:t>70</a:t>
            </a:fld>
            <a:endParaRPr sz="1200" b="0" i="0" u="none" strike="noStrike" cap="none" dirty="0">
              <a:solidFill>
                <a:srgbClr val="888888"/>
              </a:solidFill>
              <a:latin typeface="Prompt ExtraLight"/>
              <a:ea typeface="Prompt ExtraLight"/>
              <a:cs typeface="Prompt ExtraLight"/>
              <a:sym typeface="Prompt ExtraLight"/>
            </a:endParaRPr>
          </a:p>
        </p:txBody>
      </p:sp>
      <p:sp>
        <p:nvSpPr>
          <p:cNvPr id="774" name="Google Shape;774;p67"/>
          <p:cNvSpPr txBox="1">
            <a:spLocks noGrp="1"/>
          </p:cNvSpPr>
          <p:nvPr>
            <p:ph type="title"/>
          </p:nvPr>
        </p:nvSpPr>
        <p:spPr>
          <a:xfrm>
            <a:off x="1689100" y="51986"/>
            <a:ext cx="6736566" cy="44505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1900"/>
              <a:buFont typeface="Arial"/>
              <a:buNone/>
            </a:pPr>
            <a:r>
              <a:rPr lang="es-MX" dirty="0"/>
              <a:t>Ejido el Nabo – Querétaro</a:t>
            </a:r>
            <a:endParaRPr dirty="0"/>
          </a:p>
        </p:txBody>
      </p:sp>
      <p:sp>
        <p:nvSpPr>
          <p:cNvPr id="775" name="Google Shape;775;p67"/>
          <p:cNvSpPr txBox="1">
            <a:spLocks noGrp="1"/>
          </p:cNvSpPr>
          <p:nvPr>
            <p:ph type="ftr" idx="11"/>
          </p:nvPr>
        </p:nvSpPr>
        <p:spPr>
          <a:xfrm>
            <a:off x="2872426" y="6438238"/>
            <a:ext cx="339914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Prompt ExtraLight"/>
                <a:ea typeface="Prompt ExtraLight"/>
                <a:cs typeface="Prompt ExtraLight"/>
                <a:sym typeface="Prompt Extra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Prompt ExtraLight"/>
                <a:ea typeface="Prompt ExtraLight"/>
                <a:cs typeface="Prompt ExtraLight"/>
                <a:sym typeface="Prompt ExtraLight"/>
              </a:defRPr>
            </a:lvl9pPr>
          </a:lstStyle>
          <a:p>
            <a:pPr>
              <a:buClr>
                <a:srgbClr val="888888"/>
              </a:buClr>
              <a:buSzPts val="900"/>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776" name="Google Shape;776;p67"/>
          <p:cNvSpPr txBox="1">
            <a:spLocks noGrp="1"/>
          </p:cNvSpPr>
          <p:nvPr>
            <p:ph type="body" idx="1"/>
          </p:nvPr>
        </p:nvSpPr>
        <p:spPr>
          <a:xfrm>
            <a:off x="455612" y="3241882"/>
            <a:ext cx="8232776" cy="3196355"/>
          </a:xfrm>
          <a:prstGeom prst="rect">
            <a:avLst/>
          </a:prstGeom>
          <a:noFill/>
          <a:ln>
            <a:noFill/>
          </a:ln>
        </p:spPr>
        <p:txBody>
          <a:bodyPr spcFirstLastPara="1" wrap="square" lIns="91425" tIns="45700" rIns="91425" bIns="45700" anchor="t" anchorCtr="0">
            <a:normAutofit fontScale="92500" lnSpcReduction="20000"/>
          </a:bodyPr>
          <a:lstStyle/>
          <a:p>
            <a:pPr lvl="0" algn="just" rtl="0">
              <a:lnSpc>
                <a:spcPct val="90000"/>
              </a:lnSpc>
              <a:spcBef>
                <a:spcPts val="0"/>
              </a:spcBef>
              <a:spcAft>
                <a:spcPts val="0"/>
              </a:spcAft>
              <a:buSzPts val="1400"/>
            </a:pPr>
            <a:r>
              <a:rPr lang="es-MX" sz="1400" dirty="0"/>
              <a:t>La propuesta de pago fraccionado realizada por Complejos Residenciales, SA de CV tiene una tasa interna de retorno de 9.94% vs el 11.09% realizado por el Ing. Rafael Huerta Tamayo, el estudio actuarial se realizó tomando en cuenta el periodo desde que se adquirieron las parcelas vs periodo cuando se haría la venta.</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El Valor Presente Neto es positivo en ambos casos siendo mayor en la propuesta de compra realizada por el Ing. Rafael Huerta Tamayo ($7.25 mdp) que la de Complejos Residenciales ($4.03 mdp) por lo que genera mayores ganancias.</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La oferta de compra por el por el Ing. Rafael Huerta Tamayo vs el valor catastral representa una ganancia de $2.8 mdp., en el caso de la propuesta de compra por Complejos Residenciales, SA de CV se tendría una ganancia de $1.01 mdp.</a:t>
            </a:r>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endParaRPr lang="es-MX" sz="1400" dirty="0"/>
          </a:p>
          <a:p>
            <a:pPr lvl="0" algn="just" rtl="0">
              <a:lnSpc>
                <a:spcPct val="90000"/>
              </a:lnSpc>
              <a:spcBef>
                <a:spcPts val="0"/>
              </a:spcBef>
              <a:spcAft>
                <a:spcPts val="0"/>
              </a:spcAft>
              <a:buSzPts val="1400"/>
            </a:pPr>
            <a:r>
              <a:rPr lang="es-MX" sz="1400" dirty="0"/>
              <a:t>Haciendo una comparativa de ambas propuestas y tomando en cuenta la fecha y precios de compra de las parcelas en el 2013 contra los rendimientos promedio que hubieran generado las inversiones de este mismo recurso durante el mismo periodo de tiempo en IPEJAL se concluye que con la propuesta realizada por el Ing. Oscar Rafael Huerta Tamayo se obtendría una TIR del 11.9% con una ganancia de $24.74 mdp y disponibilidad inmediata del recurso mientras que con la propuesta hecha por la empresa Complejos Residenciales, SA de CV se tendría una TIR menor de 9.94% y ganancia de $25.58 mdp a un plazo de pago total de 24 meses.</a:t>
            </a:r>
          </a:p>
          <a:p>
            <a:pPr lvl="0" algn="just" rtl="0">
              <a:lnSpc>
                <a:spcPct val="90000"/>
              </a:lnSpc>
              <a:spcBef>
                <a:spcPts val="0"/>
              </a:spcBef>
              <a:spcAft>
                <a:spcPts val="0"/>
              </a:spcAft>
              <a:buSzPts val="1400"/>
            </a:pPr>
            <a:endParaRPr lang="es-MX" sz="1400" dirty="0"/>
          </a:p>
        </p:txBody>
      </p:sp>
      <p:sp>
        <p:nvSpPr>
          <p:cNvPr id="777" name="Google Shape;777;p67"/>
          <p:cNvSpPr txBox="1"/>
          <p:nvPr/>
        </p:nvSpPr>
        <p:spPr>
          <a:xfrm>
            <a:off x="52388" y="846174"/>
            <a:ext cx="8636000" cy="4191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3470"/>
              </a:buClr>
              <a:buSzPts val="1600"/>
              <a:buFont typeface="Noto Sans Symbols"/>
              <a:buNone/>
            </a:pPr>
            <a:r>
              <a:rPr lang="es-ES" sz="1600" b="0" i="0" u="none" strike="noStrike" cap="none" dirty="0">
                <a:solidFill>
                  <a:srgbClr val="593470"/>
                </a:solidFill>
                <a:latin typeface="Prompt Light" panose="00000400000000000000" pitchFamily="2" charset="-34"/>
                <a:cs typeface="Prompt Light" panose="00000400000000000000" pitchFamily="2" charset="-34"/>
                <a:sym typeface="Arial"/>
              </a:rPr>
              <a:t>Puntos a Considerar Enajenación Parcelas</a:t>
            </a:r>
            <a:endParaRPr lang="es-MX" dirty="0">
              <a:latin typeface="Prompt Light" panose="00000400000000000000" pitchFamily="2" charset="-34"/>
              <a:cs typeface="Prompt Light" panose="00000400000000000000" pitchFamily="2" charset="-34"/>
            </a:endParaRPr>
          </a:p>
        </p:txBody>
      </p:sp>
      <p:pic>
        <p:nvPicPr>
          <p:cNvPr id="3" name="Imagen 2">
            <a:extLst>
              <a:ext uri="{FF2B5EF4-FFF2-40B4-BE49-F238E27FC236}">
                <a16:creationId xmlns:a16="http://schemas.microsoft.com/office/drawing/2014/main" id="{220BDBBC-2593-4E76-A76C-E4E1BDE1AE2B}"/>
              </a:ext>
            </a:extLst>
          </p:cNvPr>
          <p:cNvPicPr>
            <a:picLocks noChangeAspect="1"/>
          </p:cNvPicPr>
          <p:nvPr/>
        </p:nvPicPr>
        <p:blipFill rotWithShape="1">
          <a:blip r:embed="rId3"/>
          <a:srcRect l="8406" r="7856"/>
          <a:stretch/>
        </p:blipFill>
        <p:spPr>
          <a:xfrm>
            <a:off x="-71957" y="1171750"/>
            <a:ext cx="9287912" cy="1976607"/>
          </a:xfrm>
          <a:prstGeom prst="rect">
            <a:avLst/>
          </a:prstGeom>
        </p:spPr>
      </p:pic>
    </p:spTree>
    <p:extLst>
      <p:ext uri="{BB962C8B-B14F-4D97-AF65-F5344CB8AC3E}">
        <p14:creationId xmlns:p14="http://schemas.microsoft.com/office/powerpoint/2010/main" val="42137055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276239" y="2493731"/>
            <a:ext cx="6734161" cy="2225963"/>
          </a:xfrm>
        </p:spPr>
        <p:txBody>
          <a:bodyPr/>
          <a:lstStyle/>
          <a:p>
            <a:pPr algn="just"/>
            <a:r>
              <a:rPr lang="es-MX" sz="2000" dirty="0"/>
              <a:t>11. Presentación y en su caso Aprobación para la Extensión del Arrendamiento de Predio Propiedad del IPEJAL Denominado “Meza de Piedras”, Ubicado en El Arenal, Jalisco, para que el mismo trascienda la administración, observando los requisitos legales para su arrendamiento y el valor </a:t>
            </a:r>
            <a:r>
              <a:rPr lang="es-MX" sz="2000" i="1" dirty="0"/>
              <a:t>Promedio Mínimo </a:t>
            </a:r>
            <a:r>
              <a:rPr lang="es-MX" sz="2000" dirty="0"/>
              <a:t>derivado de la Justipreciación de los Avalúos.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71</a:t>
            </a:fld>
            <a:endParaRPr lang="en-US" dirty="0"/>
          </a:p>
        </p:txBody>
      </p:sp>
      <p:pic>
        <p:nvPicPr>
          <p:cNvPr id="6" name="5 Imagen" descr="Dctos.png">
            <a:hlinkClick r:id="rId2" action="ppaction://hlinkfile"/>
            <a:extLst>
              <a:ext uri="{FF2B5EF4-FFF2-40B4-BE49-F238E27FC236}">
                <a16:creationId xmlns:a16="http://schemas.microsoft.com/office/drawing/2014/main" id="{8A131A99-1433-4132-93EB-4D6451287EBD}"/>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3521925" y="4521256"/>
            <a:ext cx="441188" cy="396876"/>
          </a:xfrm>
          <a:prstGeom prst="rect">
            <a:avLst/>
          </a:prstGeom>
        </p:spPr>
      </p:pic>
      <p:sp>
        <p:nvSpPr>
          <p:cNvPr id="11" name="Marcador de contenido 4">
            <a:extLst>
              <a:ext uri="{FF2B5EF4-FFF2-40B4-BE49-F238E27FC236}">
                <a16:creationId xmlns:a16="http://schemas.microsoft.com/office/drawing/2014/main" id="{C4284EC8-F133-41A6-8E1D-DD6CE1C8C4FB}"/>
              </a:ext>
            </a:extLst>
          </p:cNvPr>
          <p:cNvSpPr txBox="1">
            <a:spLocks/>
          </p:cNvSpPr>
          <p:nvPr/>
        </p:nvSpPr>
        <p:spPr>
          <a:xfrm>
            <a:off x="3334553" y="4918132"/>
            <a:ext cx="815932" cy="365126"/>
          </a:xfrm>
          <a:prstGeom prst="rect">
            <a:avLst/>
          </a:prstGeom>
        </p:spPr>
        <p:txBody>
          <a:bodyPr>
            <a:normAutofit/>
          </a:bodyPr>
          <a:lstStyle>
            <a:lvl1pPr marL="0" indent="0" algn="ctr" defTabSz="457200" rtl="0" eaLnBrk="1" latinLnBrk="0" hangingPunct="1">
              <a:spcBef>
                <a:spcPct val="20000"/>
              </a:spcBef>
              <a:buFont typeface="Arial"/>
              <a:buNone/>
              <a:defRPr sz="2000" b="1"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800" dirty="0"/>
              <a:t>Expediente</a:t>
            </a:r>
          </a:p>
          <a:p>
            <a:endParaRPr lang="es-MX" sz="800" dirty="0"/>
          </a:p>
        </p:txBody>
      </p:sp>
    </p:spTree>
    <p:extLst>
      <p:ext uri="{BB962C8B-B14F-4D97-AF65-F5344CB8AC3E}">
        <p14:creationId xmlns:p14="http://schemas.microsoft.com/office/powerpoint/2010/main" val="37294163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Marcador de contenido 4">
            <a:extLst>
              <a:ext uri="{FF2B5EF4-FFF2-40B4-BE49-F238E27FC236}">
                <a16:creationId xmlns:a16="http://schemas.microsoft.com/office/drawing/2014/main" id="{E15C8801-A9AB-48C5-AB16-A8864162802D}"/>
              </a:ext>
            </a:extLst>
          </p:cNvPr>
          <p:cNvSpPr>
            <a:spLocks noGrp="1"/>
          </p:cNvSpPr>
          <p:nvPr>
            <p:ph idx="1"/>
          </p:nvPr>
        </p:nvSpPr>
        <p:spPr>
          <a:xfrm>
            <a:off x="79512" y="1151833"/>
            <a:ext cx="8232776" cy="5172964"/>
          </a:xfrm>
        </p:spPr>
        <p:txBody>
          <a:bodyPr>
            <a:normAutofit/>
          </a:bodyPr>
          <a:lstStyle/>
          <a:p>
            <a:pPr marL="0" indent="0" algn="just">
              <a:buNone/>
            </a:pPr>
            <a:r>
              <a:rPr lang="es-MX" sz="1400" b="1" dirty="0"/>
              <a:t>Generales del Predio</a:t>
            </a:r>
            <a:endParaRPr lang="es-MX" sz="1400" dirty="0"/>
          </a:p>
          <a:p>
            <a:pPr marL="0" indent="0" algn="just">
              <a:buNone/>
            </a:pPr>
            <a:endParaRPr lang="es-MX" sz="1400" dirty="0"/>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Propuesta </a:t>
            </a:r>
            <a:r>
              <a:rPr lang="es-MX" sz="1600" dirty="0">
                <a:solidFill>
                  <a:srgbClr val="AD84C6">
                    <a:lumMod val="50000"/>
                  </a:srgbClr>
                </a:solidFill>
                <a:latin typeface="Arial Nova Light"/>
              </a:rPr>
              <a:t>para Arrendamiento</a:t>
            </a:r>
            <a:endPar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endParaRPr>
          </a:p>
        </p:txBody>
      </p:sp>
      <p:graphicFrame>
        <p:nvGraphicFramePr>
          <p:cNvPr id="6" name="Tabla 5">
            <a:extLst>
              <a:ext uri="{FF2B5EF4-FFF2-40B4-BE49-F238E27FC236}">
                <a16:creationId xmlns:a16="http://schemas.microsoft.com/office/drawing/2014/main" id="{3F9368E1-316A-4D05-B973-6C21B3D906E2}"/>
              </a:ext>
            </a:extLst>
          </p:cNvPr>
          <p:cNvGraphicFramePr>
            <a:graphicFrameLocks noGrp="1"/>
          </p:cNvGraphicFramePr>
          <p:nvPr>
            <p:extLst>
              <p:ext uri="{D42A27DB-BD31-4B8C-83A1-F6EECF244321}">
                <p14:modId xmlns:p14="http://schemas.microsoft.com/office/powerpoint/2010/main" val="3437030390"/>
              </p:ext>
            </p:extLst>
          </p:nvPr>
        </p:nvGraphicFramePr>
        <p:xfrm>
          <a:off x="1371599" y="1878842"/>
          <a:ext cx="6400800" cy="1356532"/>
        </p:xfrm>
        <a:graphic>
          <a:graphicData uri="http://schemas.openxmlformats.org/drawingml/2006/table">
            <a:tbl>
              <a:tblPr firstRow="1" firstCol="1" bandRow="1">
                <a:tableStyleId>{10A1B5D5-9B99-4C35-A422-299274C87663}</a:tableStyleId>
              </a:tblPr>
              <a:tblGrid>
                <a:gridCol w="1735400">
                  <a:extLst>
                    <a:ext uri="{9D8B030D-6E8A-4147-A177-3AD203B41FA5}">
                      <a16:colId xmlns:a16="http://schemas.microsoft.com/office/drawing/2014/main" val="1437660290"/>
                    </a:ext>
                  </a:extLst>
                </a:gridCol>
                <a:gridCol w="1375245">
                  <a:extLst>
                    <a:ext uri="{9D8B030D-6E8A-4147-A177-3AD203B41FA5}">
                      <a16:colId xmlns:a16="http://schemas.microsoft.com/office/drawing/2014/main" val="3793267878"/>
                    </a:ext>
                  </a:extLst>
                </a:gridCol>
                <a:gridCol w="1653603">
                  <a:extLst>
                    <a:ext uri="{9D8B030D-6E8A-4147-A177-3AD203B41FA5}">
                      <a16:colId xmlns:a16="http://schemas.microsoft.com/office/drawing/2014/main" val="2343529059"/>
                    </a:ext>
                  </a:extLst>
                </a:gridCol>
                <a:gridCol w="1636552">
                  <a:extLst>
                    <a:ext uri="{9D8B030D-6E8A-4147-A177-3AD203B41FA5}">
                      <a16:colId xmlns:a16="http://schemas.microsoft.com/office/drawing/2014/main" val="1681444595"/>
                    </a:ext>
                  </a:extLst>
                </a:gridCol>
              </a:tblGrid>
              <a:tr h="654167">
                <a:tc>
                  <a:txBody>
                    <a:bodyPr/>
                    <a:lstStyle/>
                    <a:p>
                      <a:pPr algn="ctr"/>
                      <a:r>
                        <a:rPr lang="es-ES" sz="1400" dirty="0">
                          <a:effectLst/>
                        </a:rPr>
                        <a:t>INMUEBLE</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MUNICIPIO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FORMA DE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SUPERFICIE TOTAL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12713791"/>
                  </a:ext>
                </a:extLst>
              </a:tr>
              <a:tr h="702365">
                <a:tc>
                  <a:txBody>
                    <a:bodyPr/>
                    <a:lstStyle/>
                    <a:p>
                      <a:pPr algn="ctr"/>
                      <a:r>
                        <a:rPr lang="es-ES" sz="1400" dirty="0">
                          <a:effectLst/>
                        </a:rPr>
                        <a:t>MEZA DE PIEDRAS</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ARENAL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COMPRA-VENTA</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1,898,000.00 M2</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883074704"/>
                  </a:ext>
                </a:extLst>
              </a:tr>
            </a:tbl>
          </a:graphicData>
        </a:graphic>
      </p:graphicFrame>
      <p:graphicFrame>
        <p:nvGraphicFramePr>
          <p:cNvPr id="7" name="Tabla 6">
            <a:extLst>
              <a:ext uri="{FF2B5EF4-FFF2-40B4-BE49-F238E27FC236}">
                <a16:creationId xmlns:a16="http://schemas.microsoft.com/office/drawing/2014/main" id="{3C421B2D-4615-496D-B760-F93579D52C26}"/>
              </a:ext>
            </a:extLst>
          </p:cNvPr>
          <p:cNvGraphicFramePr>
            <a:graphicFrameLocks noGrp="1"/>
          </p:cNvGraphicFramePr>
          <p:nvPr>
            <p:extLst>
              <p:ext uri="{D42A27DB-BD31-4B8C-83A1-F6EECF244321}">
                <p14:modId xmlns:p14="http://schemas.microsoft.com/office/powerpoint/2010/main" val="359525752"/>
              </p:ext>
            </p:extLst>
          </p:nvPr>
        </p:nvGraphicFramePr>
        <p:xfrm>
          <a:off x="66262" y="3429000"/>
          <a:ext cx="8998226" cy="2173358"/>
        </p:xfrm>
        <a:graphic>
          <a:graphicData uri="http://schemas.openxmlformats.org/drawingml/2006/table">
            <a:tbl>
              <a:tblPr firstRow="1" firstCol="1" bandRow="1">
                <a:tableStyleId>{10A1B5D5-9B99-4C35-A422-299274C87663}</a:tableStyleId>
              </a:tblPr>
              <a:tblGrid>
                <a:gridCol w="1381444">
                  <a:extLst>
                    <a:ext uri="{9D8B030D-6E8A-4147-A177-3AD203B41FA5}">
                      <a16:colId xmlns:a16="http://schemas.microsoft.com/office/drawing/2014/main" val="291489801"/>
                    </a:ext>
                  </a:extLst>
                </a:gridCol>
                <a:gridCol w="1643193">
                  <a:extLst>
                    <a:ext uri="{9D8B030D-6E8A-4147-A177-3AD203B41FA5}">
                      <a16:colId xmlns:a16="http://schemas.microsoft.com/office/drawing/2014/main" val="4243262601"/>
                    </a:ext>
                  </a:extLst>
                </a:gridCol>
                <a:gridCol w="1375085">
                  <a:extLst>
                    <a:ext uri="{9D8B030D-6E8A-4147-A177-3AD203B41FA5}">
                      <a16:colId xmlns:a16="http://schemas.microsoft.com/office/drawing/2014/main" val="4149804644"/>
                    </a:ext>
                  </a:extLst>
                </a:gridCol>
                <a:gridCol w="1948069">
                  <a:extLst>
                    <a:ext uri="{9D8B030D-6E8A-4147-A177-3AD203B41FA5}">
                      <a16:colId xmlns:a16="http://schemas.microsoft.com/office/drawing/2014/main" val="4131892598"/>
                    </a:ext>
                  </a:extLst>
                </a:gridCol>
                <a:gridCol w="1325218">
                  <a:extLst>
                    <a:ext uri="{9D8B030D-6E8A-4147-A177-3AD203B41FA5}">
                      <a16:colId xmlns:a16="http://schemas.microsoft.com/office/drawing/2014/main" val="3449419633"/>
                    </a:ext>
                  </a:extLst>
                </a:gridCol>
                <a:gridCol w="1325217">
                  <a:extLst>
                    <a:ext uri="{9D8B030D-6E8A-4147-A177-3AD203B41FA5}">
                      <a16:colId xmlns:a16="http://schemas.microsoft.com/office/drawing/2014/main" val="2130090156"/>
                    </a:ext>
                  </a:extLst>
                </a:gridCol>
              </a:tblGrid>
              <a:tr h="1086679">
                <a:tc>
                  <a:txBody>
                    <a:bodyPr/>
                    <a:lstStyle/>
                    <a:p>
                      <a:pPr algn="ctr"/>
                      <a:r>
                        <a:rPr lang="es-ES" sz="1400" dirty="0">
                          <a:effectLst/>
                        </a:rPr>
                        <a:t>FECHA DE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ADQUISICIÓN</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CATASTRAL 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VALOR COMERCIAL AVALÚO 30/06/2021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FECHA ÚLTIMO AVALÚO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TIPO DE USO DE SUELO ACTUAL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189978969"/>
                  </a:ext>
                </a:extLst>
              </a:tr>
              <a:tr h="1086679">
                <a:tc>
                  <a:txBody>
                    <a:bodyPr/>
                    <a:lstStyle/>
                    <a:p>
                      <a:pPr algn="ctr"/>
                      <a:r>
                        <a:rPr lang="es-ES" sz="1400" dirty="0">
                          <a:effectLst/>
                        </a:rPr>
                        <a:t>30-abr-12</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$189,800,000.00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$3,796,000.00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$308,104,800.00</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30/06/2021</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400" dirty="0">
                          <a:effectLst/>
                        </a:rPr>
                        <a:t>SIEMBRA Y AGOSTADERO</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901713839"/>
                  </a:ext>
                </a:extLst>
              </a:tr>
            </a:tbl>
          </a:graphicData>
        </a:graphic>
      </p:graphicFrame>
    </p:spTree>
    <p:extLst>
      <p:ext uri="{BB962C8B-B14F-4D97-AF65-F5344CB8AC3E}">
        <p14:creationId xmlns:p14="http://schemas.microsoft.com/office/powerpoint/2010/main" val="13406594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8" name="Marcador de texto 2">
            <a:extLst>
              <a:ext uri="{FF2B5EF4-FFF2-40B4-BE49-F238E27FC236}">
                <a16:creationId xmlns:a16="http://schemas.microsoft.com/office/drawing/2014/main" id="{35DD59CF-55D9-4517-BAFA-D98508E5C5B3}"/>
              </a:ext>
            </a:extLst>
          </p:cNvPr>
          <p:cNvSpPr txBox="1">
            <a:spLocks/>
          </p:cNvSpPr>
          <p:nvPr/>
        </p:nvSpPr>
        <p:spPr>
          <a:xfrm>
            <a:off x="52388" y="749300"/>
            <a:ext cx="8636000" cy="41910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0"/>
              </a:spcAft>
              <a:buClr>
                <a:srgbClr val="AD84C6">
                  <a:lumMod val="50000"/>
                </a:srgbClr>
              </a:buClr>
              <a:buSzTx/>
              <a:buFont typeface="Wingdings" panose="05000000000000000000" pitchFamily="2" charset="2"/>
              <a:buNone/>
              <a:tabLst/>
              <a:defRPr/>
            </a:pPr>
            <a:r>
              <a:rPr kumimoji="0" lang="es-MX" sz="1600" b="0" i="0" u="none" strike="noStrike" kern="1200" cap="none" spc="0" normalizeH="0" baseline="0" noProof="0" dirty="0">
                <a:ln>
                  <a:noFill/>
                </a:ln>
                <a:solidFill>
                  <a:srgbClr val="AD84C6">
                    <a:lumMod val="50000"/>
                  </a:srgbClr>
                </a:solidFill>
                <a:effectLst/>
                <a:uLnTx/>
                <a:uFillTx/>
                <a:latin typeface="Arial Nova Light"/>
                <a:ea typeface="+mn-ea"/>
                <a:cs typeface="+mn-cs"/>
              </a:rPr>
              <a:t>Ubicación</a:t>
            </a:r>
          </a:p>
        </p:txBody>
      </p:sp>
      <p:sp>
        <p:nvSpPr>
          <p:cNvPr id="15" name="Marcador de texto 2">
            <a:extLst>
              <a:ext uri="{FF2B5EF4-FFF2-40B4-BE49-F238E27FC236}">
                <a16:creationId xmlns:a16="http://schemas.microsoft.com/office/drawing/2014/main" id="{CBA8E0D0-31AF-406E-BF33-5F527C7DD2D1}"/>
              </a:ext>
            </a:extLst>
          </p:cNvPr>
          <p:cNvSpPr txBox="1">
            <a:spLocks/>
          </p:cNvSpPr>
          <p:nvPr/>
        </p:nvSpPr>
        <p:spPr>
          <a:xfrm>
            <a:off x="52388" y="1141625"/>
            <a:ext cx="8636000" cy="419100"/>
          </a:xfrm>
          <a:prstGeom prst="rect">
            <a:avLst/>
          </a:prstGeom>
        </p:spPr>
        <p:txBody>
          <a:bodyPr vert="horz" lIns="91440" tIns="45720" rIns="91440" bIns="45720" rtlCol="0">
            <a:normAutofit fontScale="92500"/>
          </a:bodyPr>
          <a:lstStyle>
            <a:lvl1pPr marL="228594" indent="-228594" algn="l" defTabSz="914377" rtl="0" eaLnBrk="1" latinLnBrk="0" hangingPunct="1">
              <a:lnSpc>
                <a:spcPct val="90000"/>
              </a:lnSpc>
              <a:spcBef>
                <a:spcPts val="1000"/>
              </a:spcBef>
              <a:buClr>
                <a:schemeClr val="accent1">
                  <a:lumMod val="50000"/>
                </a:schemeClr>
              </a:buClr>
              <a:buFont typeface="Wingdings" panose="05000000000000000000" pitchFamily="2" charset="2"/>
              <a:buChar char="§"/>
              <a:defRPr sz="20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lumMod val="50000"/>
                </a:schemeClr>
              </a:buClr>
              <a:buFont typeface="Prompt ExtraLight" panose="00000300000000000000" pitchFamily="2" charset="-34"/>
              <a:buChar char="-"/>
              <a:defRPr sz="1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lumMod val="75000"/>
                </a:schemeClr>
              </a:buClr>
              <a:buFont typeface="Arial" panose="020B0604020202020204" pitchFamily="34" charset="0"/>
              <a:buChar char="•"/>
              <a:defRPr sz="1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6E56A0"/>
              </a:buClr>
              <a:buFont typeface="Prompt ExtraLight" panose="00000300000000000000" pitchFamily="2" charset="-34"/>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MX" sz="1800" i="1" dirty="0">
                <a:effectLst/>
                <a:latin typeface="Calibri" panose="020F0502020204030204" pitchFamily="34" charset="0"/>
                <a:ea typeface="Times New Roman" panose="02020603050405020304" pitchFamily="18" charset="0"/>
                <a:cs typeface="Tahoma" panose="020B0604030504040204" pitchFamily="34" charset="0"/>
              </a:rPr>
              <a:t> KM. 9 DEL ENTRONQUE DE LA CARRETERA GUADALAJARA TALA Y SOBRE TERRACERÍA</a:t>
            </a:r>
            <a:r>
              <a:rPr lang="es-MX" sz="1800" dirty="0">
                <a:effectLst/>
                <a:latin typeface="Calibri" panose="020F0502020204030204" pitchFamily="34" charset="0"/>
                <a:ea typeface="Times New Roman" panose="02020603050405020304" pitchFamily="18" charset="0"/>
                <a:cs typeface="Tahoma" panose="020B0604030504040204" pitchFamily="34" charset="0"/>
              </a:rPr>
              <a:t> </a:t>
            </a:r>
            <a:r>
              <a:rPr lang="es-MX" sz="1800" i="1" dirty="0">
                <a:effectLst/>
                <a:latin typeface="Calibri" panose="020F0502020204030204" pitchFamily="34" charset="0"/>
                <a:ea typeface="Times New Roman" panose="02020603050405020304" pitchFamily="18" charset="0"/>
                <a:cs typeface="Tahoma" panose="020B0604030504040204" pitchFamily="34" charset="0"/>
              </a:rPr>
              <a:t>5.2 KM</a:t>
            </a:r>
            <a:endParaRPr lang="es-MX" sz="1800" dirty="0">
              <a:effectLst/>
              <a:latin typeface="Times New Roman" panose="02020603050405020304" pitchFamily="18" charset="0"/>
              <a:ea typeface="Times New Roman" panose="02020603050405020304" pitchFamily="18" charset="0"/>
            </a:endParaRPr>
          </a:p>
        </p:txBody>
      </p:sp>
      <p:pic>
        <p:nvPicPr>
          <p:cNvPr id="2050" name="Imagen 1">
            <a:extLst>
              <a:ext uri="{FF2B5EF4-FFF2-40B4-BE49-F238E27FC236}">
                <a16:creationId xmlns:a16="http://schemas.microsoft.com/office/drawing/2014/main" id="{20D8F959-2D0E-40A9-92AD-5795E6D824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298" t="6844" b="7971"/>
          <a:stretch>
            <a:fillRect/>
          </a:stretch>
        </p:blipFill>
        <p:spPr bwMode="auto">
          <a:xfrm>
            <a:off x="114715" y="1795462"/>
            <a:ext cx="4456761" cy="2776538"/>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EC81140F-B5A9-4EE2-8710-2ACBF4E99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844" t="7005" b="5072"/>
          <a:stretch>
            <a:fillRect/>
          </a:stretch>
        </p:blipFill>
        <p:spPr bwMode="auto">
          <a:xfrm>
            <a:off x="4707291" y="1789664"/>
            <a:ext cx="4358110" cy="27765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sp>
        <p:nvSpPr>
          <p:cNvPr id="6" name="Elipse 5">
            <a:extLst>
              <a:ext uri="{FF2B5EF4-FFF2-40B4-BE49-F238E27FC236}">
                <a16:creationId xmlns:a16="http://schemas.microsoft.com/office/drawing/2014/main" id="{94F8F9CA-E8D6-4A26-8322-B2A9A96D60B8}"/>
              </a:ext>
            </a:extLst>
          </p:cNvPr>
          <p:cNvSpPr/>
          <p:nvPr/>
        </p:nvSpPr>
        <p:spPr>
          <a:xfrm>
            <a:off x="848139" y="2703443"/>
            <a:ext cx="840961" cy="725557"/>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40728417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graphicFrame>
        <p:nvGraphicFramePr>
          <p:cNvPr id="7" name="Tabla 6">
            <a:extLst>
              <a:ext uri="{FF2B5EF4-FFF2-40B4-BE49-F238E27FC236}">
                <a16:creationId xmlns:a16="http://schemas.microsoft.com/office/drawing/2014/main" id="{0F5A45E6-497D-4F8A-9D62-415290E7F20B}"/>
              </a:ext>
            </a:extLst>
          </p:cNvPr>
          <p:cNvGraphicFramePr>
            <a:graphicFrameLocks noGrp="1"/>
          </p:cNvGraphicFramePr>
          <p:nvPr>
            <p:extLst>
              <p:ext uri="{D42A27DB-BD31-4B8C-83A1-F6EECF244321}">
                <p14:modId xmlns:p14="http://schemas.microsoft.com/office/powerpoint/2010/main" val="3191359704"/>
              </p:ext>
            </p:extLst>
          </p:nvPr>
        </p:nvGraphicFramePr>
        <p:xfrm>
          <a:off x="92609" y="918172"/>
          <a:ext cx="8985285" cy="1678875"/>
        </p:xfrm>
        <a:graphic>
          <a:graphicData uri="http://schemas.openxmlformats.org/drawingml/2006/table">
            <a:tbl>
              <a:tblPr firstRow="1" firstCol="1" bandRow="1">
                <a:tableStyleId>{10A1B5D5-9B99-4C35-A422-299274C87663}</a:tableStyleId>
              </a:tblPr>
              <a:tblGrid>
                <a:gridCol w="927963">
                  <a:extLst>
                    <a:ext uri="{9D8B030D-6E8A-4147-A177-3AD203B41FA5}">
                      <a16:colId xmlns:a16="http://schemas.microsoft.com/office/drawing/2014/main" val="3738712649"/>
                    </a:ext>
                  </a:extLst>
                </a:gridCol>
                <a:gridCol w="596348">
                  <a:extLst>
                    <a:ext uri="{9D8B030D-6E8A-4147-A177-3AD203B41FA5}">
                      <a16:colId xmlns:a16="http://schemas.microsoft.com/office/drawing/2014/main" val="2496965997"/>
                    </a:ext>
                  </a:extLst>
                </a:gridCol>
                <a:gridCol w="940904">
                  <a:extLst>
                    <a:ext uri="{9D8B030D-6E8A-4147-A177-3AD203B41FA5}">
                      <a16:colId xmlns:a16="http://schemas.microsoft.com/office/drawing/2014/main" val="1410492639"/>
                    </a:ext>
                  </a:extLst>
                </a:gridCol>
                <a:gridCol w="1046922">
                  <a:extLst>
                    <a:ext uri="{9D8B030D-6E8A-4147-A177-3AD203B41FA5}">
                      <a16:colId xmlns:a16="http://schemas.microsoft.com/office/drawing/2014/main" val="2743063702"/>
                    </a:ext>
                  </a:extLst>
                </a:gridCol>
                <a:gridCol w="821635">
                  <a:extLst>
                    <a:ext uri="{9D8B030D-6E8A-4147-A177-3AD203B41FA5}">
                      <a16:colId xmlns:a16="http://schemas.microsoft.com/office/drawing/2014/main" val="2817601756"/>
                    </a:ext>
                  </a:extLst>
                </a:gridCol>
                <a:gridCol w="1007165">
                  <a:extLst>
                    <a:ext uri="{9D8B030D-6E8A-4147-A177-3AD203B41FA5}">
                      <a16:colId xmlns:a16="http://schemas.microsoft.com/office/drawing/2014/main" val="1069897619"/>
                    </a:ext>
                  </a:extLst>
                </a:gridCol>
                <a:gridCol w="1139687">
                  <a:extLst>
                    <a:ext uri="{9D8B030D-6E8A-4147-A177-3AD203B41FA5}">
                      <a16:colId xmlns:a16="http://schemas.microsoft.com/office/drawing/2014/main" val="130459618"/>
                    </a:ext>
                  </a:extLst>
                </a:gridCol>
                <a:gridCol w="940904">
                  <a:extLst>
                    <a:ext uri="{9D8B030D-6E8A-4147-A177-3AD203B41FA5}">
                      <a16:colId xmlns:a16="http://schemas.microsoft.com/office/drawing/2014/main" val="4195707411"/>
                    </a:ext>
                  </a:extLst>
                </a:gridCol>
                <a:gridCol w="781879">
                  <a:extLst>
                    <a:ext uri="{9D8B030D-6E8A-4147-A177-3AD203B41FA5}">
                      <a16:colId xmlns:a16="http://schemas.microsoft.com/office/drawing/2014/main" val="805284923"/>
                    </a:ext>
                  </a:extLst>
                </a:gridCol>
                <a:gridCol w="781878">
                  <a:extLst>
                    <a:ext uri="{9D8B030D-6E8A-4147-A177-3AD203B41FA5}">
                      <a16:colId xmlns:a16="http://schemas.microsoft.com/office/drawing/2014/main" val="3850680508"/>
                    </a:ext>
                  </a:extLst>
                </a:gridCol>
              </a:tblGrid>
              <a:tr h="1112818">
                <a:tc>
                  <a:txBody>
                    <a:bodyPr/>
                    <a:lstStyle/>
                    <a:p>
                      <a:pPr algn="ctr"/>
                      <a:r>
                        <a:rPr lang="es-ES" sz="1100" dirty="0">
                          <a:effectLst/>
                        </a:rPr>
                        <a:t>Arrendatario Actual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Inicio De Arrendamiento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Renta Inicial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Superficie A Arrendar</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Renta Anual Actual Por Hectárea</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Ingreso Por Renta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Destino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Periodo Contrato Arrendamiento</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Vencimiento Arrendamiento Vigente</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effectLst/>
                        </a:rPr>
                        <a:t>Incremento Anual</a:t>
                      </a:r>
                      <a:endParaRPr lang="es-MX" sz="2400" dirty="0">
                        <a:effectLst/>
                        <a:latin typeface="Times New Roman" panose="02020603050405020304" pitchFamily="18" charset="0"/>
                        <a:ea typeface="Times New Roman" panose="02020603050405020304" pitchFamily="18" charset="0"/>
                      </a:endParaRPr>
                    </a:p>
                  </a:txBody>
                  <a:tcPr marL="44450" marR="44450" marT="0" marB="0" vert="vert270" anchor="ctr"/>
                </a:tc>
                <a:extLst>
                  <a:ext uri="{0D108BD9-81ED-4DB2-BD59-A6C34878D82A}">
                    <a16:rowId xmlns:a16="http://schemas.microsoft.com/office/drawing/2014/main" val="1215937525"/>
                  </a:ext>
                </a:extLst>
              </a:tr>
              <a:tr h="566057">
                <a:tc>
                  <a:txBody>
                    <a:bodyPr/>
                    <a:lstStyle/>
                    <a:p>
                      <a:pPr algn="ctr"/>
                      <a:r>
                        <a:rPr lang="es-ES" sz="1100" dirty="0">
                          <a:effectLst/>
                        </a:rPr>
                        <a:t>Ganadería Doble M</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Ago-15</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 $100,000.00 </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1,898,000 Mt2</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 $ 847.21 </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$160,800.00</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Siembra Y Agostadero</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Anual</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Dic-21</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effectLst/>
                        </a:rPr>
                        <a:t>Avalúo Ipejal</a:t>
                      </a:r>
                      <a:endParaRPr lang="es-MX" sz="2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11541516"/>
                  </a:ext>
                </a:extLst>
              </a:tr>
            </a:tbl>
          </a:graphicData>
        </a:graphic>
      </p:graphicFrame>
      <p:graphicFrame>
        <p:nvGraphicFramePr>
          <p:cNvPr id="9" name="Tabla 8">
            <a:extLst>
              <a:ext uri="{FF2B5EF4-FFF2-40B4-BE49-F238E27FC236}">
                <a16:creationId xmlns:a16="http://schemas.microsoft.com/office/drawing/2014/main" id="{D92DD246-774D-403D-A08F-1053F467BFB8}"/>
              </a:ext>
            </a:extLst>
          </p:cNvPr>
          <p:cNvGraphicFramePr>
            <a:graphicFrameLocks noGrp="1"/>
          </p:cNvGraphicFramePr>
          <p:nvPr>
            <p:extLst>
              <p:ext uri="{D42A27DB-BD31-4B8C-83A1-F6EECF244321}">
                <p14:modId xmlns:p14="http://schemas.microsoft.com/office/powerpoint/2010/main" val="4243150249"/>
              </p:ext>
            </p:extLst>
          </p:nvPr>
        </p:nvGraphicFramePr>
        <p:xfrm>
          <a:off x="76486" y="3030363"/>
          <a:ext cx="8985284" cy="2122327"/>
        </p:xfrm>
        <a:graphic>
          <a:graphicData uri="http://schemas.openxmlformats.org/drawingml/2006/table">
            <a:tbl>
              <a:tblPr firstRow="1" firstCol="1" bandRow="1">
                <a:tableStyleId>{10A1B5D5-9B99-4C35-A422-299274C87663}</a:tableStyleId>
              </a:tblPr>
              <a:tblGrid>
                <a:gridCol w="1088783">
                  <a:extLst>
                    <a:ext uri="{9D8B030D-6E8A-4147-A177-3AD203B41FA5}">
                      <a16:colId xmlns:a16="http://schemas.microsoft.com/office/drawing/2014/main" val="1826211690"/>
                    </a:ext>
                  </a:extLst>
                </a:gridCol>
                <a:gridCol w="862314">
                  <a:extLst>
                    <a:ext uri="{9D8B030D-6E8A-4147-A177-3AD203B41FA5}">
                      <a16:colId xmlns:a16="http://schemas.microsoft.com/office/drawing/2014/main" val="2970720647"/>
                    </a:ext>
                  </a:extLst>
                </a:gridCol>
                <a:gridCol w="1378226">
                  <a:extLst>
                    <a:ext uri="{9D8B030D-6E8A-4147-A177-3AD203B41FA5}">
                      <a16:colId xmlns:a16="http://schemas.microsoft.com/office/drawing/2014/main" val="737933987"/>
                    </a:ext>
                  </a:extLst>
                </a:gridCol>
                <a:gridCol w="689113">
                  <a:extLst>
                    <a:ext uri="{9D8B030D-6E8A-4147-A177-3AD203B41FA5}">
                      <a16:colId xmlns:a16="http://schemas.microsoft.com/office/drawing/2014/main" val="4139601226"/>
                    </a:ext>
                  </a:extLst>
                </a:gridCol>
                <a:gridCol w="1205948">
                  <a:extLst>
                    <a:ext uri="{9D8B030D-6E8A-4147-A177-3AD203B41FA5}">
                      <a16:colId xmlns:a16="http://schemas.microsoft.com/office/drawing/2014/main" val="3840890478"/>
                    </a:ext>
                  </a:extLst>
                </a:gridCol>
                <a:gridCol w="1287592">
                  <a:extLst>
                    <a:ext uri="{9D8B030D-6E8A-4147-A177-3AD203B41FA5}">
                      <a16:colId xmlns:a16="http://schemas.microsoft.com/office/drawing/2014/main" val="1600874753"/>
                    </a:ext>
                  </a:extLst>
                </a:gridCol>
                <a:gridCol w="952214">
                  <a:extLst>
                    <a:ext uri="{9D8B030D-6E8A-4147-A177-3AD203B41FA5}">
                      <a16:colId xmlns:a16="http://schemas.microsoft.com/office/drawing/2014/main" val="234688601"/>
                    </a:ext>
                  </a:extLst>
                </a:gridCol>
                <a:gridCol w="637636">
                  <a:extLst>
                    <a:ext uri="{9D8B030D-6E8A-4147-A177-3AD203B41FA5}">
                      <a16:colId xmlns:a16="http://schemas.microsoft.com/office/drawing/2014/main" val="1121757740"/>
                    </a:ext>
                  </a:extLst>
                </a:gridCol>
                <a:gridCol w="883458">
                  <a:extLst>
                    <a:ext uri="{9D8B030D-6E8A-4147-A177-3AD203B41FA5}">
                      <a16:colId xmlns:a16="http://schemas.microsoft.com/office/drawing/2014/main" val="2933684474"/>
                    </a:ext>
                  </a:extLst>
                </a:gridCol>
              </a:tblGrid>
              <a:tr h="946344">
                <a:tc>
                  <a:txBody>
                    <a:bodyPr/>
                    <a:lstStyle/>
                    <a:p>
                      <a:pPr algn="ctr"/>
                      <a:r>
                        <a:rPr lang="es-ES" sz="1100" dirty="0">
                          <a:solidFill>
                            <a:schemeClr val="bg1"/>
                          </a:solidFill>
                          <a:effectLst/>
                        </a:rPr>
                        <a:t>Propuesta Arrendatario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Fecha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Propuesta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Destino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Superficie A Arrendar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Precio Renta Anual Por Hectárea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Ingreso Estimado Por Renta Anual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Periodo</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tc>
                  <a:txBody>
                    <a:bodyPr/>
                    <a:lstStyle/>
                    <a:p>
                      <a:pPr algn="ctr"/>
                      <a:r>
                        <a:rPr lang="es-ES" sz="1100" dirty="0">
                          <a:solidFill>
                            <a:schemeClr val="bg1"/>
                          </a:solidFill>
                          <a:effectLst/>
                        </a:rPr>
                        <a:t>Incremento Anual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vert="vert270" anchor="ctr"/>
                </a:tc>
                <a:extLst>
                  <a:ext uri="{0D108BD9-81ED-4DB2-BD59-A6C34878D82A}">
                    <a16:rowId xmlns:a16="http://schemas.microsoft.com/office/drawing/2014/main" val="909619727"/>
                  </a:ext>
                </a:extLst>
              </a:tr>
              <a:tr h="557669">
                <a:tc>
                  <a:txBody>
                    <a:bodyPr/>
                    <a:lstStyle/>
                    <a:p>
                      <a:pPr algn="ctr"/>
                      <a:r>
                        <a:rPr lang="es-ES" sz="1100" dirty="0">
                          <a:solidFill>
                            <a:schemeClr val="tx1"/>
                          </a:solidFill>
                          <a:effectLst/>
                        </a:rPr>
                        <a:t>Grupo Agavia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23/03/2021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Asociación En Aportación O Renta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Siembra Agave</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400,000 Mt2</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4,615.00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$184,600.00</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13 Años</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Inpc</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41989892"/>
                  </a:ext>
                </a:extLst>
              </a:tr>
              <a:tr h="618314">
                <a:tc>
                  <a:txBody>
                    <a:bodyPr/>
                    <a:lstStyle/>
                    <a:p>
                      <a:pPr algn="ctr"/>
                      <a:r>
                        <a:rPr lang="es-ES" sz="1100" dirty="0">
                          <a:solidFill>
                            <a:schemeClr val="tx1"/>
                          </a:solidFill>
                          <a:effectLst/>
                        </a:rPr>
                        <a:t>Yuliana Huerta Ramírez</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28/07/2021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Asociación En Aportación O Renta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Siembra Agave</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1,898,000 Mt2</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4,000.00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$759,200.00</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13 Años</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Inpc</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70344437"/>
                  </a:ext>
                </a:extLst>
              </a:tr>
            </a:tbl>
          </a:graphicData>
        </a:graphic>
      </p:graphicFrame>
      <p:graphicFrame>
        <p:nvGraphicFramePr>
          <p:cNvPr id="10" name="Tabla 9">
            <a:extLst>
              <a:ext uri="{FF2B5EF4-FFF2-40B4-BE49-F238E27FC236}">
                <a16:creationId xmlns:a16="http://schemas.microsoft.com/office/drawing/2014/main" id="{55531451-577E-46DF-9E0B-CD223294BC7B}"/>
              </a:ext>
            </a:extLst>
          </p:cNvPr>
          <p:cNvGraphicFramePr>
            <a:graphicFrameLocks noGrp="1"/>
          </p:cNvGraphicFramePr>
          <p:nvPr>
            <p:extLst>
              <p:ext uri="{D42A27DB-BD31-4B8C-83A1-F6EECF244321}">
                <p14:modId xmlns:p14="http://schemas.microsoft.com/office/powerpoint/2010/main" val="2106323029"/>
              </p:ext>
            </p:extLst>
          </p:nvPr>
        </p:nvGraphicFramePr>
        <p:xfrm>
          <a:off x="76486" y="5511736"/>
          <a:ext cx="9001410" cy="999363"/>
        </p:xfrm>
        <a:graphic>
          <a:graphicData uri="http://schemas.openxmlformats.org/drawingml/2006/table">
            <a:tbl>
              <a:tblPr firstRow="1" firstCol="1" bandRow="1">
                <a:tableStyleId>{10A1B5D5-9B99-4C35-A422-299274C87663}</a:tableStyleId>
              </a:tblPr>
              <a:tblGrid>
                <a:gridCol w="1800282">
                  <a:extLst>
                    <a:ext uri="{9D8B030D-6E8A-4147-A177-3AD203B41FA5}">
                      <a16:colId xmlns:a16="http://schemas.microsoft.com/office/drawing/2014/main" val="112353885"/>
                    </a:ext>
                  </a:extLst>
                </a:gridCol>
                <a:gridCol w="1800282">
                  <a:extLst>
                    <a:ext uri="{9D8B030D-6E8A-4147-A177-3AD203B41FA5}">
                      <a16:colId xmlns:a16="http://schemas.microsoft.com/office/drawing/2014/main" val="2550876000"/>
                    </a:ext>
                  </a:extLst>
                </a:gridCol>
                <a:gridCol w="1800282">
                  <a:extLst>
                    <a:ext uri="{9D8B030D-6E8A-4147-A177-3AD203B41FA5}">
                      <a16:colId xmlns:a16="http://schemas.microsoft.com/office/drawing/2014/main" val="2860354754"/>
                    </a:ext>
                  </a:extLst>
                </a:gridCol>
                <a:gridCol w="1800282">
                  <a:extLst>
                    <a:ext uri="{9D8B030D-6E8A-4147-A177-3AD203B41FA5}">
                      <a16:colId xmlns:a16="http://schemas.microsoft.com/office/drawing/2014/main" val="1273813603"/>
                    </a:ext>
                  </a:extLst>
                </a:gridCol>
                <a:gridCol w="1800282">
                  <a:extLst>
                    <a:ext uri="{9D8B030D-6E8A-4147-A177-3AD203B41FA5}">
                      <a16:colId xmlns:a16="http://schemas.microsoft.com/office/drawing/2014/main" val="2128867776"/>
                    </a:ext>
                  </a:extLst>
                </a:gridCol>
              </a:tblGrid>
              <a:tr h="296145">
                <a:tc>
                  <a:txBody>
                    <a:bodyPr/>
                    <a:lstStyle/>
                    <a:p>
                      <a:pPr algn="ctr"/>
                      <a:r>
                        <a:rPr lang="es-ES" sz="1100" dirty="0">
                          <a:solidFill>
                            <a:schemeClr val="bg1"/>
                          </a:solidFill>
                          <a:effectLst/>
                        </a:rPr>
                        <a:t>Valuador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Tipo Valuador</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Fecha Elaboración</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Precio Renta Anual Hectárea</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bg1"/>
                          </a:solidFill>
                          <a:effectLst/>
                        </a:rPr>
                        <a:t>Precio Renta Anual Total</a:t>
                      </a:r>
                      <a:endParaRPr lang="es-MX" sz="24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80457199"/>
                  </a:ext>
                </a:extLst>
              </a:tr>
              <a:tr h="224352">
                <a:tc>
                  <a:txBody>
                    <a:bodyPr/>
                    <a:lstStyle/>
                    <a:p>
                      <a:pPr algn="ctr"/>
                      <a:r>
                        <a:rPr lang="es-ES" sz="1100" dirty="0">
                          <a:solidFill>
                            <a:schemeClr val="tx1"/>
                          </a:solidFill>
                          <a:effectLst/>
                        </a:rPr>
                        <a:t>Ipejal</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Interno</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20/05/2021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4,300.25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816,140.00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263055013"/>
                  </a:ext>
                </a:extLst>
              </a:tr>
              <a:tr h="439731">
                <a:tc>
                  <a:txBody>
                    <a:bodyPr/>
                    <a:lstStyle/>
                    <a:p>
                      <a:pPr algn="ctr"/>
                      <a:r>
                        <a:rPr lang="es-ES" sz="1100" dirty="0">
                          <a:solidFill>
                            <a:schemeClr val="tx1"/>
                          </a:solidFill>
                          <a:effectLst/>
                        </a:rPr>
                        <a:t>Ipejal</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Unidad De Valuación Externa</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30/06/2021</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4,500.00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r>
                        <a:rPr lang="es-ES" sz="1100" dirty="0">
                          <a:solidFill>
                            <a:schemeClr val="tx1"/>
                          </a:solidFill>
                          <a:effectLst/>
                        </a:rPr>
                        <a:t> $           854,100.00 </a:t>
                      </a:r>
                      <a:endParaRPr lang="es-MX" sz="24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06047815"/>
                  </a:ext>
                </a:extLst>
              </a:tr>
            </a:tbl>
          </a:graphicData>
        </a:graphic>
      </p:graphicFrame>
      <p:sp>
        <p:nvSpPr>
          <p:cNvPr id="11" name="Rectangle 1">
            <a:extLst>
              <a:ext uri="{FF2B5EF4-FFF2-40B4-BE49-F238E27FC236}">
                <a16:creationId xmlns:a16="http://schemas.microsoft.com/office/drawing/2014/main" id="{FC10CA4D-A81B-496D-9F00-8112F044E9FA}"/>
              </a:ext>
            </a:extLst>
          </p:cNvPr>
          <p:cNvSpPr>
            <a:spLocks noChangeArrowheads="1"/>
          </p:cNvSpPr>
          <p:nvPr/>
        </p:nvSpPr>
        <p:spPr bwMode="auto">
          <a:xfrm>
            <a:off x="76486" y="613780"/>
            <a:ext cx="2679388" cy="320088"/>
          </a:xfrm>
          <a:prstGeom prst="rect">
            <a:avLst/>
          </a:prstGeom>
        </p:spPr>
        <p:txBody>
          <a:bodyPr vert="horz" lIns="91440" tIns="45720" rIns="91440" bIns="45720" rtlCol="0">
            <a:normAutofit/>
          </a:bodyPr>
          <a:lstStyle/>
          <a:p>
            <a:pPr defTabSz="914377">
              <a:lnSpc>
                <a:spcPct val="90000"/>
              </a:lnSpc>
              <a:spcBef>
                <a:spcPts val="1000"/>
              </a:spcBef>
              <a:buClr>
                <a:srgbClr val="AD84C6">
                  <a:lumMod val="50000"/>
                </a:srgbClr>
              </a:buClr>
            </a:pPr>
            <a:r>
              <a:rPr lang="es-ES" altLang="es-MX" sz="1600" dirty="0">
                <a:solidFill>
                  <a:srgbClr val="AD84C6">
                    <a:lumMod val="50000"/>
                  </a:srgbClr>
                </a:solidFill>
                <a:latin typeface="Arial Nova Light"/>
              </a:rPr>
              <a:t>Arrendamiento Actual</a:t>
            </a:r>
            <a:endParaRPr lang="es-MX" altLang="es-MX" sz="1600" dirty="0">
              <a:solidFill>
                <a:srgbClr val="AD84C6">
                  <a:lumMod val="50000"/>
                </a:srgbClr>
              </a:solidFill>
              <a:latin typeface="Arial Nova Light"/>
            </a:endParaRPr>
          </a:p>
        </p:txBody>
      </p:sp>
      <p:sp>
        <p:nvSpPr>
          <p:cNvPr id="16" name="CuadroTexto 15">
            <a:extLst>
              <a:ext uri="{FF2B5EF4-FFF2-40B4-BE49-F238E27FC236}">
                <a16:creationId xmlns:a16="http://schemas.microsoft.com/office/drawing/2014/main" id="{BCC227EF-F5AC-49F1-B291-1B14C1DB36C5}"/>
              </a:ext>
            </a:extLst>
          </p:cNvPr>
          <p:cNvSpPr txBox="1"/>
          <p:nvPr/>
        </p:nvSpPr>
        <p:spPr>
          <a:xfrm>
            <a:off x="92609" y="2702418"/>
            <a:ext cx="4585252" cy="313932"/>
          </a:xfrm>
          <a:prstGeom prst="rect">
            <a:avLst/>
          </a:prstGeom>
        </p:spPr>
        <p:txBody>
          <a:bodyPr vert="horz" lIns="91440" tIns="45720" rIns="91440" bIns="45720" rtlCol="0">
            <a:normAutofit/>
          </a:bodyPr>
          <a:lstStyle>
            <a:defPPr>
              <a:defRPr lang="en-US"/>
            </a:defPPr>
            <a:lvl1pPr defTabSz="914377">
              <a:lnSpc>
                <a:spcPct val="90000"/>
              </a:lnSpc>
              <a:spcBef>
                <a:spcPts val="1000"/>
              </a:spcBef>
              <a:buClr>
                <a:srgbClr val="AD84C6">
                  <a:lumMod val="50000"/>
                </a:srgbClr>
              </a:buClr>
              <a:buFont typeface="Wingdings" panose="05000000000000000000" pitchFamily="2" charset="2"/>
              <a:buNone/>
              <a:defRPr sz="1600">
                <a:solidFill>
                  <a:srgbClr val="AD84C6">
                    <a:lumMod val="50000"/>
                  </a:srgbClr>
                </a:solidFill>
                <a:latin typeface="Arial Nova Light"/>
              </a:defRPr>
            </a:lvl1pPr>
          </a:lstStyle>
          <a:p>
            <a:r>
              <a:rPr lang="es-ES" altLang="es-MX" dirty="0"/>
              <a:t>Propuestas Nuevo Arrendamiento</a:t>
            </a:r>
            <a:endParaRPr lang="es-MX" altLang="es-MX" dirty="0"/>
          </a:p>
        </p:txBody>
      </p:sp>
      <p:sp>
        <p:nvSpPr>
          <p:cNvPr id="18" name="CuadroTexto 17">
            <a:extLst>
              <a:ext uri="{FF2B5EF4-FFF2-40B4-BE49-F238E27FC236}">
                <a16:creationId xmlns:a16="http://schemas.microsoft.com/office/drawing/2014/main" id="{F931C19C-A1B5-452C-BF42-557DCE5D3282}"/>
              </a:ext>
            </a:extLst>
          </p:cNvPr>
          <p:cNvSpPr txBox="1"/>
          <p:nvPr/>
        </p:nvSpPr>
        <p:spPr>
          <a:xfrm>
            <a:off x="92609" y="5184197"/>
            <a:ext cx="4585252" cy="313932"/>
          </a:xfrm>
          <a:prstGeom prst="rect">
            <a:avLst/>
          </a:prstGeom>
        </p:spPr>
        <p:txBody>
          <a:bodyPr vert="horz" lIns="91440" tIns="45720" rIns="91440" bIns="45720" rtlCol="0">
            <a:normAutofit/>
          </a:bodyPr>
          <a:lstStyle>
            <a:defPPr>
              <a:defRPr lang="en-US"/>
            </a:defPPr>
            <a:lvl1pPr defTabSz="914377">
              <a:lnSpc>
                <a:spcPct val="90000"/>
              </a:lnSpc>
              <a:spcBef>
                <a:spcPts val="1000"/>
              </a:spcBef>
              <a:buClr>
                <a:srgbClr val="AD84C6">
                  <a:lumMod val="50000"/>
                </a:srgbClr>
              </a:buClr>
              <a:buFont typeface="Wingdings" panose="05000000000000000000" pitchFamily="2" charset="2"/>
              <a:buNone/>
              <a:defRPr sz="1600">
                <a:solidFill>
                  <a:srgbClr val="AD84C6">
                    <a:lumMod val="50000"/>
                  </a:srgbClr>
                </a:solidFill>
                <a:latin typeface="Arial Nova Light"/>
              </a:defRPr>
            </a:lvl1pPr>
          </a:lstStyle>
          <a:p>
            <a:r>
              <a:rPr lang="es-ES" altLang="es-MX" dirty="0"/>
              <a:t>Valuación Justipreciación Renta</a:t>
            </a:r>
            <a:endParaRPr lang="es-MX" altLang="es-MX" dirty="0"/>
          </a:p>
        </p:txBody>
      </p:sp>
    </p:spTree>
    <p:extLst>
      <p:ext uri="{BB962C8B-B14F-4D97-AF65-F5344CB8AC3E}">
        <p14:creationId xmlns:p14="http://schemas.microsoft.com/office/powerpoint/2010/main" val="31554241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A797D35-D710-4669-96B5-C00B5039C2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DCC1CA-BC64-9342-9FC6-0A703FD15379}" type="slidenum">
              <a:rPr kumimoji="0" lang="en-US" sz="1200" b="0" i="0" u="none" strike="noStrike" kern="1200" cap="none" spc="0" normalizeH="0" baseline="0" noProof="0" smtClean="0">
                <a:ln>
                  <a:noFill/>
                </a:ln>
                <a:solidFill>
                  <a:prstClr val="black">
                    <a:tint val="75000"/>
                  </a:prstClr>
                </a:solidFill>
                <a:effectLst/>
                <a:uLnTx/>
                <a:uFillTx/>
                <a:latin typeface="Prompt ExtraLigh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tint val="75000"/>
                </a:prstClr>
              </a:solidFill>
              <a:effectLst/>
              <a:uLnTx/>
              <a:uFillTx/>
              <a:latin typeface="Prompt ExtraLight"/>
              <a:ea typeface="+mn-ea"/>
              <a:cs typeface="+mn-cs"/>
            </a:endParaRPr>
          </a:p>
        </p:txBody>
      </p:sp>
      <p:sp>
        <p:nvSpPr>
          <p:cNvPr id="4" name="Título 3">
            <a:extLst>
              <a:ext uri="{FF2B5EF4-FFF2-40B4-BE49-F238E27FC236}">
                <a16:creationId xmlns:a16="http://schemas.microsoft.com/office/drawing/2014/main" id="{D67FBF43-6451-48F5-92D3-C673F415F3A2}"/>
              </a:ext>
            </a:extLst>
          </p:cNvPr>
          <p:cNvSpPr>
            <a:spLocks noGrp="1"/>
          </p:cNvSpPr>
          <p:nvPr>
            <p:ph type="title"/>
          </p:nvPr>
        </p:nvSpPr>
        <p:spPr/>
        <p:txBody>
          <a:bodyPr/>
          <a:lstStyle/>
          <a:p>
            <a:r>
              <a:rPr lang="es-MX" dirty="0"/>
              <a:t>Meza de Piedras– El Arenal, Jalisco</a:t>
            </a:r>
          </a:p>
        </p:txBody>
      </p:sp>
      <p:sp>
        <p:nvSpPr>
          <p:cNvPr id="2" name="Marcador de pie de página 1">
            <a:extLst>
              <a:ext uri="{FF2B5EF4-FFF2-40B4-BE49-F238E27FC236}">
                <a16:creationId xmlns:a16="http://schemas.microsoft.com/office/drawing/2014/main" id="{33FA99E5-412B-4EDA-82B1-3EDB871675C7}"/>
              </a:ext>
            </a:extLst>
          </p:cNvPr>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900" b="0" i="0" u="none" strike="noStrike" kern="1200" cap="none" spc="0" normalizeH="0" baseline="0" noProof="0" dirty="0">
                <a:ln>
                  <a:noFill/>
                </a:ln>
                <a:solidFill>
                  <a:prstClr val="black">
                    <a:tint val="75000"/>
                  </a:prstClr>
                </a:solidFill>
                <a:effectLst/>
                <a:uLnTx/>
                <a:uFillTx/>
                <a:latin typeface="Prompt ExtraLight"/>
                <a:ea typeface="+mn-ea"/>
                <a:cs typeface="+mn-cs"/>
              </a:rPr>
              <a:t>Sesión Ordinaria 08/2021 del 25 de Agosto de 2021</a:t>
            </a:r>
          </a:p>
        </p:txBody>
      </p:sp>
      <p:sp>
        <p:nvSpPr>
          <p:cNvPr id="5" name="Rectangle 3">
            <a:extLst>
              <a:ext uri="{FF2B5EF4-FFF2-40B4-BE49-F238E27FC236}">
                <a16:creationId xmlns:a16="http://schemas.microsoft.com/office/drawing/2014/main" id="{529D1B8F-8F06-4D47-A957-BC591222459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MX" dirty="0"/>
          </a:p>
        </p:txBody>
      </p:sp>
      <p:sp>
        <p:nvSpPr>
          <p:cNvPr id="11" name="Rectangle 1">
            <a:extLst>
              <a:ext uri="{FF2B5EF4-FFF2-40B4-BE49-F238E27FC236}">
                <a16:creationId xmlns:a16="http://schemas.microsoft.com/office/drawing/2014/main" id="{FC10CA4D-A81B-496D-9F00-8112F044E9FA}"/>
              </a:ext>
            </a:extLst>
          </p:cNvPr>
          <p:cNvSpPr>
            <a:spLocks noChangeArrowheads="1"/>
          </p:cNvSpPr>
          <p:nvPr/>
        </p:nvSpPr>
        <p:spPr bwMode="auto">
          <a:xfrm>
            <a:off x="193037" y="719797"/>
            <a:ext cx="8232627" cy="320088"/>
          </a:xfrm>
          <a:prstGeom prst="rect">
            <a:avLst/>
          </a:prstGeom>
        </p:spPr>
        <p:txBody>
          <a:bodyPr vert="horz" lIns="91440" tIns="45720" rIns="91440" bIns="45720" rtlCol="0">
            <a:normAutofit/>
          </a:bodyPr>
          <a:lstStyle/>
          <a:p>
            <a:pPr defTabSz="914377">
              <a:lnSpc>
                <a:spcPct val="90000"/>
              </a:lnSpc>
              <a:spcBef>
                <a:spcPts val="1000"/>
              </a:spcBef>
              <a:buClr>
                <a:srgbClr val="AD84C6">
                  <a:lumMod val="50000"/>
                </a:srgbClr>
              </a:buClr>
            </a:pPr>
            <a:r>
              <a:rPr lang="es-MX" altLang="es-MX" sz="1400" dirty="0">
                <a:solidFill>
                  <a:srgbClr val="AD84C6">
                    <a:lumMod val="50000"/>
                  </a:srgbClr>
                </a:solidFill>
                <a:latin typeface="Arial Nova Light"/>
              </a:rPr>
              <a:t>Análisis De Propuesta Dirección De Promoción De Vivienda E Inmobiliaria</a:t>
            </a:r>
          </a:p>
        </p:txBody>
      </p:sp>
      <p:sp>
        <p:nvSpPr>
          <p:cNvPr id="15" name="CuadroTexto 14">
            <a:extLst>
              <a:ext uri="{FF2B5EF4-FFF2-40B4-BE49-F238E27FC236}">
                <a16:creationId xmlns:a16="http://schemas.microsoft.com/office/drawing/2014/main" id="{FBE599B7-2305-4FE7-9F53-32C452236F86}"/>
              </a:ext>
            </a:extLst>
          </p:cNvPr>
          <p:cNvSpPr txBox="1"/>
          <p:nvPr/>
        </p:nvSpPr>
        <p:spPr>
          <a:xfrm>
            <a:off x="193037" y="1041023"/>
            <a:ext cx="8495276" cy="5816977"/>
          </a:xfrm>
          <a:prstGeom prst="rect">
            <a:avLst/>
          </a:prstGeom>
          <a:noFill/>
        </p:spPr>
        <p:txBody>
          <a:bodyPr wrap="square">
            <a:spAutoFit/>
          </a:bodyPr>
          <a:lstStyle/>
          <a:p>
            <a:pPr algn="just"/>
            <a:r>
              <a:rPr lang="es-MX" sz="1200" dirty="0"/>
              <a:t>Analizada la información obtenida del predio denominado “Meza de Piedra”, así como su situación actual y las ofertas recibidas para arrendar el mismo  la Dirección de Promoción de Vivienda puede concluir en lo siguiente:</a:t>
            </a:r>
          </a:p>
          <a:p>
            <a:pPr marL="171450" indent="-171450" algn="just">
              <a:buFont typeface="Wingdings" panose="05000000000000000000" pitchFamily="2" charset="2"/>
              <a:buChar char="§"/>
            </a:pPr>
            <a:endParaRPr lang="es-MX" sz="1200" dirty="0"/>
          </a:p>
          <a:p>
            <a:pPr marL="628650" lvl="1" indent="-171450" algn="just">
              <a:buFont typeface="Wingdings" panose="05000000000000000000" pitchFamily="2" charset="2"/>
              <a:buChar char="§"/>
            </a:pPr>
            <a:r>
              <a:rPr lang="es-MX" sz="1200" dirty="0"/>
              <a:t>El predio se ha revaluado en un 62.33% equivalente a $118.3 MDP desde la fecha de su adquisición a la actualidad.</a:t>
            </a:r>
          </a:p>
          <a:p>
            <a:pPr marL="628650" lvl="1" indent="-171450" algn="just">
              <a:buFont typeface="Wingdings" panose="05000000000000000000" pitchFamily="2" charset="2"/>
              <a:buChar char="§"/>
            </a:pPr>
            <a:r>
              <a:rPr lang="es-MX" sz="1200" dirty="0"/>
              <a:t>Por su ubicación, uso de suelo y características geológicas (piedra), el predio actualmente es rentado para siembra y agostadero sin perspectiva a corto plazo de poder utilizarse para otro destino en el que pueda obtener mayores ingresos por lo que se sugiere el optimizarlos.</a:t>
            </a:r>
          </a:p>
          <a:p>
            <a:pPr marL="628650" lvl="1" indent="-171450" algn="just">
              <a:buFont typeface="Wingdings" panose="05000000000000000000" pitchFamily="2" charset="2"/>
              <a:buChar char="§"/>
            </a:pPr>
            <a:r>
              <a:rPr lang="es-MX" sz="1200" dirty="0"/>
              <a:t>Actualmente el predio esta rentado para siembra y agostadero a la empresa Ganadería Doble M a un precio adecuado pero considerado bajo para su potencial ya que esto evita el que actualmente IPEJAL realice gastos relacionados con la vigilancia del predio.</a:t>
            </a:r>
          </a:p>
          <a:p>
            <a:pPr marL="628650" lvl="1" indent="-171450" algn="just">
              <a:buFont typeface="Wingdings" panose="05000000000000000000" pitchFamily="2" charset="2"/>
              <a:buChar char="§"/>
            </a:pPr>
            <a:r>
              <a:rPr lang="es-MX" sz="1200" dirty="0"/>
              <a:t>Debido a la demanda de agave de los últimos años y a la ubicación del predio se visualiza en la zona que el mejor aprovechamiento que se pudiera tener es la siembra de agave.</a:t>
            </a:r>
          </a:p>
          <a:p>
            <a:pPr marL="628650" lvl="1" indent="-171450" algn="just">
              <a:buFont typeface="Wingdings" panose="05000000000000000000" pitchFamily="2" charset="2"/>
              <a:buChar char="§"/>
            </a:pPr>
            <a:r>
              <a:rPr lang="es-MX" sz="1200" dirty="0"/>
              <a:t>Se recibieron en este año dos ofertas por parte de terceros, en ambas proponen la opción de participación en la venta de la cosecha de agave al termino del ciclo de jima (aproximadamente 6 años) a cambio de la aportación del predio o en su defecto la opción de arrendamiento sin que IPEJAL incurra en costo y riesgo alguno.</a:t>
            </a:r>
          </a:p>
          <a:p>
            <a:pPr marL="628650" lvl="1" indent="-171450" algn="just">
              <a:buFont typeface="Wingdings" panose="05000000000000000000" pitchFamily="2" charset="2"/>
              <a:buChar char="§"/>
            </a:pPr>
            <a:r>
              <a:rPr lang="es-MX" sz="1200" dirty="0"/>
              <a:t>Debido a que IPEJAL carece la experiencia en la siembra de agave y existe siempre el riesgo de que la cosecha no sea la esperada y por lo tanto las ganancias no sean las esperadas se sugiere el que se arrende el terreno a la mejor oferta recibida evitando riesgos y optimizando los ingresos vs los obtenidos actualmente.</a:t>
            </a:r>
          </a:p>
          <a:p>
            <a:pPr marL="628650" lvl="1" indent="-171450" algn="just">
              <a:buFont typeface="Wingdings" panose="05000000000000000000" pitchFamily="2" charset="2"/>
              <a:buChar char="§"/>
            </a:pPr>
            <a:r>
              <a:rPr lang="es-MX" sz="1200" dirty="0"/>
              <a:t>Ambas propuestas recibidas solicitan que en caso de que IPEJAL tome la decisión de rentar el predio sea por un periodo de 13 años, equivalentes a 2 ciclos de 6 años para siembra de agave mas un ciclo de 1 año entre estos para el cultivo de maíz u otra especia que permite la regeneración del suelo.</a:t>
            </a:r>
          </a:p>
          <a:p>
            <a:pPr marL="628650" lvl="1" indent="-171450" algn="just">
              <a:buFont typeface="Wingdings" panose="05000000000000000000" pitchFamily="2" charset="2"/>
              <a:buChar char="§"/>
            </a:pPr>
            <a:r>
              <a:rPr lang="es-MX" sz="1200" dirty="0"/>
              <a:t>En ambos casos el incremento de la renta se daría de manera anual de acuerdo al incremento del INPC del periodo del contrato de arrendamiento.</a:t>
            </a:r>
          </a:p>
          <a:p>
            <a:pPr marL="628650" lvl="1" indent="-171450" algn="just">
              <a:buFont typeface="Wingdings" panose="05000000000000000000" pitchFamily="2" charset="2"/>
              <a:buChar char="§"/>
            </a:pPr>
            <a:r>
              <a:rPr lang="es-MX" sz="1200" dirty="0"/>
              <a:t>Una ves terminado este periodo de arrendamiento nos solicitan el que se valúe de nuevo el predio y se les de el derecho al tanto para poder continuar con una nueva negociación en caso de convenirle así a ambas partes.</a:t>
            </a:r>
          </a:p>
          <a:p>
            <a:pPr algn="just"/>
            <a:endParaRPr lang="es-MX" sz="1200" dirty="0"/>
          </a:p>
        </p:txBody>
      </p:sp>
    </p:spTree>
    <p:extLst>
      <p:ext uri="{BB962C8B-B14F-4D97-AF65-F5344CB8AC3E}">
        <p14:creationId xmlns:p14="http://schemas.microsoft.com/office/powerpoint/2010/main" val="14132884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464442" y="2534499"/>
            <a:ext cx="5742296" cy="1470025"/>
          </a:xfrm>
        </p:spPr>
        <p:txBody>
          <a:bodyPr/>
          <a:lstStyle/>
          <a:p>
            <a:pPr algn="l"/>
            <a:r>
              <a:rPr lang="es-MX" dirty="0"/>
              <a:t>12. Asuntos Varios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dirty="0"/>
              <a:t>Sesión Ordinaria 08/2021 del 25 de Agosto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76</a:t>
            </a:fld>
            <a:endParaRPr lang="en-US" dirty="0"/>
          </a:p>
        </p:txBody>
      </p:sp>
    </p:spTree>
    <p:extLst>
      <p:ext uri="{BB962C8B-B14F-4D97-AF65-F5344CB8AC3E}">
        <p14:creationId xmlns:p14="http://schemas.microsoft.com/office/powerpoint/2010/main" val="3594517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11"/>
          </p:nvPr>
        </p:nvSpPr>
        <p:spPr/>
        <p:txBody>
          <a:bodyPr/>
          <a:lstStyle/>
          <a:p>
            <a:fld id="{08DCC1CA-BC64-9342-9FC6-0A703FD15379}" type="slidenum">
              <a:rPr lang="en-US" smtClean="0"/>
              <a:pPr/>
              <a:t>8</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idx="4294967295"/>
          </p:nvPr>
        </p:nvSpPr>
        <p:spPr>
          <a:xfrm>
            <a:off x="1710764" y="42860"/>
            <a:ext cx="6742112" cy="488950"/>
          </a:xfrm>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10"/>
          </p:nvPr>
        </p:nvSpPr>
        <p:spPr>
          <a:xfrm>
            <a:off x="2886075" y="6492874"/>
            <a:ext cx="3371850" cy="365125"/>
          </a:xfrm>
        </p:spPr>
        <p:txBody>
          <a:bodyPr/>
          <a:lstStyle/>
          <a:p>
            <a:r>
              <a:rPr lang="es-MX" sz="900" dirty="0"/>
              <a:t>Sesión Ordinaria 08/2021 del 25 de Agosto de 2021</a:t>
            </a:r>
          </a:p>
        </p:txBody>
      </p:sp>
      <p:sp>
        <p:nvSpPr>
          <p:cNvPr id="6" name="Título 3">
            <a:extLst>
              <a:ext uri="{FF2B5EF4-FFF2-40B4-BE49-F238E27FC236}">
                <a16:creationId xmlns:a16="http://schemas.microsoft.com/office/drawing/2014/main" id="{54F48EB0-6A17-4727-ADDB-A92E7A734CD2}"/>
              </a:ext>
            </a:extLst>
          </p:cNvPr>
          <p:cNvSpPr txBox="1">
            <a:spLocks/>
          </p:cNvSpPr>
          <p:nvPr/>
        </p:nvSpPr>
        <p:spPr>
          <a:xfrm>
            <a:off x="169200" y="747702"/>
            <a:ext cx="6742112" cy="488950"/>
          </a:xfrm>
          <a:prstGeom prst="rect">
            <a:avLst/>
          </a:prstGeom>
        </p:spPr>
        <p:txBody>
          <a:bodyPr vert="horz" lIns="91440" tIns="45720" rIns="91440" bIns="45720" rtlCol="0" anchor="ctr">
            <a:noAutofit/>
          </a:bodyPr>
          <a:lstStyle>
            <a:lvl1pPr algn="ctr" defTabSz="914377" rtl="0" eaLnBrk="1" latinLnBrk="0" hangingPunct="1">
              <a:lnSpc>
                <a:spcPct val="90000"/>
              </a:lnSpc>
              <a:spcBef>
                <a:spcPct val="0"/>
              </a:spcBef>
              <a:buNone/>
              <a:defRPr sz="1900" b="1" kern="1200">
                <a:solidFill>
                  <a:schemeClr val="bg1"/>
                </a:solidFill>
                <a:latin typeface="+mj-lt"/>
                <a:ea typeface="+mj-ea"/>
                <a:cs typeface="+mj-cs"/>
              </a:defRPr>
            </a:lvl1pPr>
          </a:lstStyle>
          <a:p>
            <a:pPr algn="l"/>
            <a:r>
              <a:rPr lang="es-MX" sz="1600" dirty="0">
                <a:solidFill>
                  <a:schemeClr val="accent1">
                    <a:lumMod val="50000"/>
                  </a:schemeClr>
                </a:solidFill>
                <a:latin typeface="+mn-lt"/>
              </a:rPr>
              <a:t>Estado de Situación Financiera Comparativo a Julio 2021</a:t>
            </a:r>
          </a:p>
        </p:txBody>
      </p:sp>
      <p:pic>
        <p:nvPicPr>
          <p:cNvPr id="8" name="Imagen 7">
            <a:extLst>
              <a:ext uri="{FF2B5EF4-FFF2-40B4-BE49-F238E27FC236}">
                <a16:creationId xmlns:a16="http://schemas.microsoft.com/office/drawing/2014/main" id="{E9E61E91-8612-435D-99B8-7A03EFC27504}"/>
              </a:ext>
            </a:extLst>
          </p:cNvPr>
          <p:cNvPicPr>
            <a:picLocks noChangeAspect="1"/>
          </p:cNvPicPr>
          <p:nvPr/>
        </p:nvPicPr>
        <p:blipFill rotWithShape="1">
          <a:blip r:embed="rId2"/>
          <a:srcRect t="8779"/>
          <a:stretch/>
        </p:blipFill>
        <p:spPr>
          <a:xfrm>
            <a:off x="169200" y="1092483"/>
            <a:ext cx="8805600" cy="4338742"/>
          </a:xfrm>
          <a:prstGeom prst="rect">
            <a:avLst/>
          </a:prstGeom>
        </p:spPr>
      </p:pic>
    </p:spTree>
    <p:extLst>
      <p:ext uri="{BB962C8B-B14F-4D97-AF65-F5344CB8AC3E}">
        <p14:creationId xmlns:p14="http://schemas.microsoft.com/office/powerpoint/2010/main" val="3515622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11"/>
          </p:nvPr>
        </p:nvSpPr>
        <p:spPr/>
        <p:txBody>
          <a:bodyPr/>
          <a:lstStyle/>
          <a:p>
            <a:fld id="{08DCC1CA-BC64-9342-9FC6-0A703FD15379}" type="slidenum">
              <a:rPr lang="en-US" smtClean="0"/>
              <a:pPr/>
              <a:t>9</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idx="4294967295"/>
          </p:nvPr>
        </p:nvSpPr>
        <p:spPr/>
        <p:txBody>
          <a:bodyPr/>
          <a:lstStyle/>
          <a:p>
            <a:pPr algn="ctr"/>
            <a:r>
              <a:rPr lang="es-MX" sz="2000" dirty="0"/>
              <a:t>Estados Financieros Julio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10"/>
          </p:nvPr>
        </p:nvSpPr>
        <p:spPr/>
        <p:txBody>
          <a:bodyPr/>
          <a:lstStyle/>
          <a:p>
            <a:r>
              <a:rPr lang="es-MX" sz="900" dirty="0"/>
              <a:t>Sesión Ordinaria 08/2021 del 25 de Agosto de 2021</a:t>
            </a:r>
          </a:p>
        </p:txBody>
      </p:sp>
      <p:sp>
        <p:nvSpPr>
          <p:cNvPr id="7" name="CuadroTexto 6">
            <a:extLst>
              <a:ext uri="{FF2B5EF4-FFF2-40B4-BE49-F238E27FC236}">
                <a16:creationId xmlns:a16="http://schemas.microsoft.com/office/drawing/2014/main" id="{9DCFBC08-48E1-422C-A0B7-85599AB64B57}"/>
              </a:ext>
            </a:extLst>
          </p:cNvPr>
          <p:cNvSpPr txBox="1"/>
          <p:nvPr/>
        </p:nvSpPr>
        <p:spPr>
          <a:xfrm>
            <a:off x="179451" y="721944"/>
            <a:ext cx="4582632" cy="338554"/>
          </a:xfrm>
          <a:prstGeom prst="rect">
            <a:avLst/>
          </a:prstGeom>
          <a:noFill/>
        </p:spPr>
        <p:txBody>
          <a:bodyPr wrap="square">
            <a:spAutoFit/>
          </a:bodyPr>
          <a:lstStyle/>
          <a:p>
            <a:r>
              <a:rPr lang="es-MX" sz="1600" b="1" dirty="0">
                <a:solidFill>
                  <a:schemeClr val="accent1">
                    <a:lumMod val="50000"/>
                  </a:schemeClr>
                </a:solidFill>
              </a:rPr>
              <a:t>Anexos a Julio 2021</a:t>
            </a:r>
          </a:p>
        </p:txBody>
      </p:sp>
      <p:pic>
        <p:nvPicPr>
          <p:cNvPr id="9" name="Imagen 8">
            <a:extLst>
              <a:ext uri="{FF2B5EF4-FFF2-40B4-BE49-F238E27FC236}">
                <a16:creationId xmlns:a16="http://schemas.microsoft.com/office/drawing/2014/main" id="{07C168DB-20F9-46F4-9653-4EDFFCDA799D}"/>
              </a:ext>
            </a:extLst>
          </p:cNvPr>
          <p:cNvPicPr>
            <a:picLocks noChangeAspect="1"/>
          </p:cNvPicPr>
          <p:nvPr/>
        </p:nvPicPr>
        <p:blipFill>
          <a:blip r:embed="rId2"/>
          <a:stretch>
            <a:fillRect/>
          </a:stretch>
        </p:blipFill>
        <p:spPr>
          <a:xfrm>
            <a:off x="268568" y="1060498"/>
            <a:ext cx="8606860" cy="4641080"/>
          </a:xfrm>
          <a:prstGeom prst="rect">
            <a:avLst/>
          </a:prstGeom>
        </p:spPr>
      </p:pic>
    </p:spTree>
    <p:extLst>
      <p:ext uri="{BB962C8B-B14F-4D97-AF65-F5344CB8AC3E}">
        <p14:creationId xmlns:p14="http://schemas.microsoft.com/office/powerpoint/2010/main" val="3080391502"/>
      </p:ext>
    </p:extLst>
  </p:cSld>
  <p:clrMapOvr>
    <a:masterClrMapping/>
  </p:clrMapOvr>
</p:sld>
</file>

<file path=ppt/theme/theme1.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2.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3.xml><?xml version="1.0" encoding="utf-8"?>
<a:theme xmlns:a="http://schemas.openxmlformats.org/drawingml/2006/main" name="1_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2_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Personalizado 1">
      <a:majorFont>
        <a:latin typeface="Arial Nova Light"/>
        <a:ea typeface=""/>
        <a:cs typeface=""/>
      </a:majorFont>
      <a:minorFont>
        <a:latin typeface="Prompt ExtraLight"/>
        <a:ea typeface=""/>
        <a:cs typeface=""/>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Sesiones</Template>
  <TotalTime>6963</TotalTime>
  <Words>4930</Words>
  <Application>Microsoft Office PowerPoint</Application>
  <PresentationFormat>Presentación en pantalla (4:3)</PresentationFormat>
  <Paragraphs>543</Paragraphs>
  <Slides>76</Slides>
  <Notes>2</Notes>
  <HiddenSlides>0</HiddenSlides>
  <MMClips>0</MMClips>
  <ScaleCrop>false</ScaleCrop>
  <HeadingPairs>
    <vt:vector size="6" baseType="variant">
      <vt:variant>
        <vt:lpstr>Fuentes usadas</vt:lpstr>
      </vt:variant>
      <vt:variant>
        <vt:i4>10</vt:i4>
      </vt:variant>
      <vt:variant>
        <vt:lpstr>Tema</vt:lpstr>
      </vt:variant>
      <vt:variant>
        <vt:i4>5</vt:i4>
      </vt:variant>
      <vt:variant>
        <vt:lpstr>Títulos de diapositiva</vt:lpstr>
      </vt:variant>
      <vt:variant>
        <vt:i4>76</vt:i4>
      </vt:variant>
    </vt:vector>
  </HeadingPairs>
  <TitlesOfParts>
    <vt:vector size="91" baseType="lpstr">
      <vt:lpstr>Abadi Extra Light</vt:lpstr>
      <vt:lpstr>Arial</vt:lpstr>
      <vt:lpstr>Arial Nova Light</vt:lpstr>
      <vt:lpstr>Calibri</vt:lpstr>
      <vt:lpstr>Century Gothic</vt:lpstr>
      <vt:lpstr>Noto Sans Symbols</vt:lpstr>
      <vt:lpstr>Prompt ExtraLight</vt:lpstr>
      <vt:lpstr>Prompt Light</vt:lpstr>
      <vt:lpstr>Times New Roman</vt:lpstr>
      <vt:lpstr>Wingdings</vt:lpstr>
      <vt:lpstr>Tema Sesiones</vt:lpstr>
      <vt:lpstr>plantilla ipejal 2019</vt:lpstr>
      <vt:lpstr>1_plantilla ipejal 2019</vt:lpstr>
      <vt:lpstr>1_Tema Sesiones</vt:lpstr>
      <vt:lpstr>2_plantilla ipejal 2019</vt:lpstr>
      <vt:lpstr>Sesión Ordinaria de Consejo Directivo</vt:lpstr>
      <vt:lpstr>ORDEN DEL DÍA 08/2021</vt:lpstr>
      <vt:lpstr>3. Discusión y en su caso Aprobación de Cuadro de Pensionados Efectos</vt:lpstr>
      <vt:lpstr>Cuadro de Pensionados Septiembre 2021</vt:lpstr>
      <vt:lpstr>4. Discusión y en su caso Aprobación de los Estados Financieros</vt:lpstr>
      <vt:lpstr>Estados Financieros Julio 2021 </vt:lpstr>
      <vt:lpstr>Presentación de PowerPoint</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Estados Financieros Julio 2021</vt:lpstr>
      <vt:lpstr>5. Reporte del Avance Presupuestal y de Préstamos</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Presupuestal a Julio 2021</vt:lpstr>
      <vt:lpstr>Reporte del Avance de Préstamos a Julio 2021</vt:lpstr>
      <vt:lpstr>Reporte del Avance de Préstamos a Julio 2021</vt:lpstr>
      <vt:lpstr>6. Reporte de la Cartera de Inversiones</vt:lpstr>
      <vt:lpstr>Cartera Total de Inversiones IPEJAL</vt:lpstr>
      <vt:lpstr>Reporte de la Cartera de Inversiones  Julio 2021</vt:lpstr>
      <vt:lpstr>Reporte de la Cartera de Inversiones  Julio 2021</vt:lpstr>
      <vt:lpstr>Reporte de la Cartera de Inversiones  Julio 2021</vt:lpstr>
      <vt:lpstr>Reporte de la Cartera de Inversiones  Julio 2021</vt:lpstr>
      <vt:lpstr>Reporte de la Cartera de Inversiones  Julio 2021</vt:lpstr>
      <vt:lpstr>Reporte de la Cartera de Inversiones  Julio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7. Discusión y en su caso Aprobación de la Venta de Papeles Corporativos. </vt:lpstr>
      <vt:lpstr>8. Reporte de Adeudos Entidades Públicas</vt:lpstr>
      <vt:lpstr>Reporte de Adeudos Entidades Públicas Patronales Julio 2021</vt:lpstr>
      <vt:lpstr>Presentación de PowerPoint</vt:lpstr>
      <vt:lpstr>Presentación de PowerPoint</vt:lpstr>
      <vt:lpstr>Presentación de PowerPoint</vt:lpstr>
      <vt:lpstr>Presentación de PowerPoint</vt:lpstr>
      <vt:lpstr>Presentación de PowerPoint</vt:lpstr>
      <vt:lpstr>9. Seguimiento a los Acuerdos del Consejo Directivo</vt:lpstr>
      <vt:lpstr>Presentación de PowerPoint</vt:lpstr>
      <vt:lpstr>10. Discusión y en su caso Aprobación del Enajenamiento de las Parcelas Ubicadas en el Ejido del Nabo - Querétaro</vt:lpstr>
      <vt:lpstr>Ejido el Nabo – Querétaro</vt:lpstr>
      <vt:lpstr>Ejido el Nabo – Querétaro</vt:lpstr>
      <vt:lpstr>Ejido el Nabo – Querétaro</vt:lpstr>
      <vt:lpstr>Ejido el Nabo – Querétaro</vt:lpstr>
      <vt:lpstr>Ejido el Nabo – Querétaro</vt:lpstr>
      <vt:lpstr>Ejido el Nabo – Querétaro</vt:lpstr>
      <vt:lpstr>Ejido el Nabo – Querétaro</vt:lpstr>
      <vt:lpstr>Ejido el Nabo – Querétaro</vt:lpstr>
      <vt:lpstr>11. Presentación y en su caso Aprobación para la Extensión del Arrendamiento de Predio Propiedad del IPEJAL Denominado “Meza de Piedras”, Ubicado en El Arenal, Jalisco, para que el mismo trascienda la administración, observando los requisitos legales para su arrendamiento y el valor Promedio Mínimo derivado de la Justipreciación de los Avalúos.</vt:lpstr>
      <vt:lpstr>Meza de Piedras– El Arenal, Jalisco</vt:lpstr>
      <vt:lpstr>Meza de Piedras– El Arenal, Jalisco</vt:lpstr>
      <vt:lpstr>Meza de Piedras– El Arenal, Jalisco</vt:lpstr>
      <vt:lpstr>Meza de Piedras– El Arenal, Jalisco</vt:lpstr>
      <vt:lpstr>12. Asuntos Varios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245</cp:revision>
  <cp:lastPrinted>2021-06-30T16:55:35Z</cp:lastPrinted>
  <dcterms:created xsi:type="dcterms:W3CDTF">2021-03-16T17:19:45Z</dcterms:created>
  <dcterms:modified xsi:type="dcterms:W3CDTF">2021-10-28T13:42:03Z</dcterms:modified>
</cp:coreProperties>
</file>